
<file path=[Content_Types].xml><?xml version="1.0" encoding="utf-8"?>
<Types xmlns="http://schemas.openxmlformats.org/package/2006/content-types">
  <Default Extension="png" ContentType="image/png"/>
  <Default Extension="opdownload" ContentType="image/j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99" r:id="rId2"/>
    <p:sldId id="327" r:id="rId3"/>
    <p:sldId id="313" r:id="rId4"/>
    <p:sldId id="314" r:id="rId5"/>
    <p:sldId id="330" r:id="rId6"/>
    <p:sldId id="315" r:id="rId7"/>
    <p:sldId id="316" r:id="rId8"/>
    <p:sldId id="317" r:id="rId9"/>
    <p:sldId id="318" r:id="rId10"/>
    <p:sldId id="319" r:id="rId11"/>
    <p:sldId id="320" r:id="rId12"/>
    <p:sldId id="321" r:id="rId13"/>
    <p:sldId id="322" r:id="rId14"/>
    <p:sldId id="323" r:id="rId15"/>
    <p:sldId id="324" r:id="rId16"/>
    <p:sldId id="325" r:id="rId17"/>
    <p:sldId id="326" r:id="rId18"/>
    <p:sldId id="328" r:id="rId19"/>
    <p:sldId id="329" r:id="rId20"/>
    <p:sldId id="268" r:id="rId21"/>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0A39E4"/>
    <a:srgbClr val="2BA6B7"/>
    <a:srgbClr val="B02678"/>
    <a:srgbClr val="EC7320"/>
    <a:srgbClr val="0A39E6"/>
    <a:srgbClr val="000000"/>
    <a:srgbClr val="ADB9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77" autoAdjust="0"/>
    <p:restoredTop sz="94575" autoAdjust="0"/>
  </p:normalViewPr>
  <p:slideViewPr>
    <p:cSldViewPr snapToGrid="0" snapToObjects="1">
      <p:cViewPr varScale="1">
        <p:scale>
          <a:sx n="114" d="100"/>
          <a:sy n="114" d="100"/>
        </p:scale>
        <p:origin x="480" y="96"/>
      </p:cViewPr>
      <p:guideLst>
        <p:guide orient="horz" pos="1620"/>
        <p:guide pos="2880"/>
      </p:guideLst>
    </p:cSldViewPr>
  </p:slideViewPr>
  <p:outlineViewPr>
    <p:cViewPr>
      <p:scale>
        <a:sx n="33" d="100"/>
        <a:sy n="33" d="100"/>
      </p:scale>
      <p:origin x="0" y="-168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ownloads\diagrama-de-pareto.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r>
              <a:rPr lang="es-AR" dirty="0">
                <a:latin typeface="Times New Roman" panose="02020603050405020304" pitchFamily="18" charset="0"/>
                <a:cs typeface="Times New Roman" panose="02020603050405020304" pitchFamily="18" charset="0"/>
              </a:rPr>
              <a:t>Gráfico de Pareto        </a:t>
            </a:r>
          </a:p>
        </c:rich>
      </c:tx>
      <c:layout>
        <c:manualLayout>
          <c:xMode val="edge"/>
          <c:yMode val="edge"/>
          <c:x val="0.40239762120713252"/>
          <c:y val="4.8854093760312578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Times New Roman" panose="02020603050405020304" pitchFamily="18" charset="0"/>
              <a:ea typeface="+mn-ea"/>
              <a:cs typeface="Times New Roman" panose="02020603050405020304" pitchFamily="18" charset="0"/>
            </a:defRPr>
          </a:pPr>
          <a:endParaRPr lang="es-MX"/>
        </a:p>
      </c:txPr>
    </c:title>
    <c:autoTitleDeleted val="0"/>
    <c:plotArea>
      <c:layout>
        <c:manualLayout>
          <c:layoutTarget val="inner"/>
          <c:xMode val="edge"/>
          <c:yMode val="edge"/>
          <c:x val="5.9450969020934843E-2"/>
          <c:y val="0.20456687383630559"/>
          <c:w val="0.8617846587818635"/>
          <c:h val="0.463712814952147"/>
        </c:manualLayout>
      </c:layout>
      <c:barChart>
        <c:barDir val="col"/>
        <c:grouping val="clustered"/>
        <c:varyColors val="0"/>
        <c:ser>
          <c:idx val="0"/>
          <c:order val="0"/>
          <c:tx>
            <c:v>FRECUENCIAS</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MX"/>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'Curva de Pareto'!$G$6:$G$12</c:f>
              <c:strCache>
                <c:ptCount val="7"/>
                <c:pt idx="0">
                  <c:v>Extravió de documentos y registros relacionados a almacén (Guía de remisión, Nota de entrada, etc.).</c:v>
                </c:pt>
                <c:pt idx="1">
                  <c:v>No contar con el stock actual de los materiales.</c:v>
                </c:pt>
                <c:pt idx="2">
                  <c:v>Demora al buscar un material solicitado.</c:v>
                </c:pt>
                <c:pt idx="3">
                  <c:v>Materiales con fallos de fábrica y materiales en mal estado.</c:v>
                </c:pt>
                <c:pt idx="4">
                  <c:v>Desarrollo simple de la lista de materiales</c:v>
                </c:pt>
                <c:pt idx="5">
                  <c:v>Jornadas laborales excesivas y pesadas.</c:v>
                </c:pt>
                <c:pt idx="6">
                  <c:v>Falta de capacitación al personal sobre el ingreso y salida de materiales.</c:v>
                </c:pt>
              </c:strCache>
            </c:strRef>
          </c:cat>
          <c:val>
            <c:numRef>
              <c:f>'Curva de Pareto'!$H$6:$H$12</c:f>
              <c:numCache>
                <c:formatCode>0</c:formatCode>
                <c:ptCount val="7"/>
                <c:pt idx="0">
                  <c:v>5</c:v>
                </c:pt>
                <c:pt idx="1">
                  <c:v>4</c:v>
                </c:pt>
                <c:pt idx="2">
                  <c:v>3</c:v>
                </c:pt>
                <c:pt idx="3">
                  <c:v>2</c:v>
                </c:pt>
                <c:pt idx="4">
                  <c:v>2</c:v>
                </c:pt>
                <c:pt idx="5">
                  <c:v>1</c:v>
                </c:pt>
                <c:pt idx="6">
                  <c:v>1</c:v>
                </c:pt>
              </c:numCache>
            </c:numRef>
          </c:val>
          <c:extLst>
            <c:ext xmlns:c16="http://schemas.microsoft.com/office/drawing/2014/chart" uri="{C3380CC4-5D6E-409C-BE32-E72D297353CC}">
              <c16:uniqueId val="{00000000-5B35-40DA-A96A-8663C00A9C9B}"/>
            </c:ext>
          </c:extLst>
        </c:ser>
        <c:dLbls>
          <c:showLegendKey val="0"/>
          <c:showVal val="0"/>
          <c:showCatName val="0"/>
          <c:showSerName val="0"/>
          <c:showPercent val="0"/>
          <c:showBubbleSize val="0"/>
        </c:dLbls>
        <c:gapWidth val="219"/>
        <c:axId val="221135296"/>
        <c:axId val="221135856"/>
      </c:barChart>
      <c:lineChart>
        <c:grouping val="standard"/>
        <c:varyColors val="0"/>
        <c:ser>
          <c:idx val="1"/>
          <c:order val="1"/>
          <c:tx>
            <c:v>PORCENTAJES</c:v>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val>
            <c:numRef>
              <c:f>'Curva de Pareto'!$J$6:$J$12</c:f>
              <c:numCache>
                <c:formatCode>0.0%</c:formatCode>
                <c:ptCount val="7"/>
                <c:pt idx="0">
                  <c:v>0.27777777777777779</c:v>
                </c:pt>
                <c:pt idx="1">
                  <c:v>0.5</c:v>
                </c:pt>
                <c:pt idx="2">
                  <c:v>0.66666666666666663</c:v>
                </c:pt>
                <c:pt idx="3">
                  <c:v>0.77777777777777768</c:v>
                </c:pt>
                <c:pt idx="4">
                  <c:v>0.88888888888888884</c:v>
                </c:pt>
                <c:pt idx="5">
                  <c:v>0.94444444444444442</c:v>
                </c:pt>
                <c:pt idx="6">
                  <c:v>1</c:v>
                </c:pt>
              </c:numCache>
            </c:numRef>
          </c:val>
          <c:smooth val="0"/>
          <c:extLst>
            <c:ext xmlns:c16="http://schemas.microsoft.com/office/drawing/2014/chart" uri="{C3380CC4-5D6E-409C-BE32-E72D297353CC}">
              <c16:uniqueId val="{00000001-5B35-40DA-A96A-8663C00A9C9B}"/>
            </c:ext>
          </c:extLst>
        </c:ser>
        <c:dLbls>
          <c:showLegendKey val="0"/>
          <c:showVal val="0"/>
          <c:showCatName val="0"/>
          <c:showSerName val="0"/>
          <c:showPercent val="0"/>
          <c:showBubbleSize val="0"/>
        </c:dLbls>
        <c:marker val="1"/>
        <c:smooth val="0"/>
        <c:axId val="221136976"/>
        <c:axId val="221136416"/>
      </c:lineChart>
      <c:catAx>
        <c:axId val="221135296"/>
        <c:scaling>
          <c:orientation val="minMax"/>
        </c:scaling>
        <c:delete val="0"/>
        <c:axPos val="b"/>
        <c:title>
          <c:tx>
            <c:rich>
              <a:bodyPr rot="0" spcFirstLastPara="1" vertOverflow="ellipsis" vert="horz" wrap="square" anchor="ctr" anchorCtr="1"/>
              <a:lstStyle/>
              <a:p>
                <a:pPr>
                  <a:defRPr sz="1100" b="1" i="0" u="none" strike="noStrike" kern="1200" cap="all" baseline="0">
                    <a:solidFill>
                      <a:schemeClr val="lt1">
                        <a:lumMod val="85000"/>
                      </a:schemeClr>
                    </a:solidFill>
                    <a:latin typeface="Times New Roman" panose="02020603050405020304" pitchFamily="18" charset="0"/>
                    <a:ea typeface="+mn-ea"/>
                    <a:cs typeface="Times New Roman" panose="02020603050405020304" pitchFamily="18" charset="0"/>
                  </a:defRPr>
                </a:pPr>
                <a:r>
                  <a:rPr lang="es-MX" sz="1100">
                    <a:latin typeface="Times New Roman" panose="02020603050405020304" pitchFamily="18" charset="0"/>
                    <a:cs typeface="Times New Roman" panose="02020603050405020304" pitchFamily="18" charset="0"/>
                  </a:rPr>
                  <a:t>INCIDENCIA/CAUSA</a:t>
                </a:r>
                <a:r>
                  <a:rPr lang="es-MX" sz="1100" baseline="0">
                    <a:latin typeface="Times New Roman" panose="02020603050405020304" pitchFamily="18" charset="0"/>
                    <a:cs typeface="Times New Roman" panose="02020603050405020304" pitchFamily="18" charset="0"/>
                  </a:rPr>
                  <a:t> RAÍZ</a:t>
                </a:r>
                <a:endParaRPr lang="es-MX" sz="1100">
                  <a:latin typeface="Times New Roman" panose="02020603050405020304" pitchFamily="18" charset="0"/>
                  <a:cs typeface="Times New Roman" panose="02020603050405020304" pitchFamily="18" charset="0"/>
                </a:endParaRPr>
              </a:p>
            </c:rich>
          </c:tx>
          <c:layout>
            <c:manualLayout>
              <c:xMode val="edge"/>
              <c:yMode val="edge"/>
              <c:x val="0.41240230518233023"/>
              <c:y val="0.8296661850058431"/>
            </c:manualLayout>
          </c:layout>
          <c:overlay val="0"/>
          <c:spPr>
            <a:noFill/>
            <a:ln>
              <a:noFill/>
            </a:ln>
            <a:effectLst/>
          </c:spPr>
          <c:txPr>
            <a:bodyPr rot="0" spcFirstLastPara="1" vertOverflow="ellipsis" vert="horz" wrap="square" anchor="ctr" anchorCtr="1"/>
            <a:lstStyle/>
            <a:p>
              <a:pPr>
                <a:defRPr sz="1100" b="1" i="0" u="none" strike="noStrike" kern="1200" cap="all" baseline="0">
                  <a:solidFill>
                    <a:schemeClr val="lt1">
                      <a:lumMod val="85000"/>
                    </a:schemeClr>
                  </a:solidFill>
                  <a:latin typeface="Times New Roman" panose="02020603050405020304" pitchFamily="18" charset="0"/>
                  <a:ea typeface="+mn-ea"/>
                  <a:cs typeface="Times New Roman" panose="02020603050405020304" pitchFamily="18" charset="0"/>
                </a:defRPr>
              </a:pPr>
              <a:endParaRPr lang="es-MX"/>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800" b="0" i="0" u="none" strike="noStrike" kern="1200" baseline="0">
                <a:solidFill>
                  <a:schemeClr val="lt1">
                    <a:lumMod val="85000"/>
                  </a:schemeClr>
                </a:solidFill>
                <a:latin typeface="Times New Roman" panose="02020603050405020304" pitchFamily="18" charset="0"/>
                <a:ea typeface="+mn-ea"/>
                <a:cs typeface="Times New Roman" panose="02020603050405020304" pitchFamily="18" charset="0"/>
              </a:defRPr>
            </a:pPr>
            <a:endParaRPr lang="es-MX"/>
          </a:p>
        </c:txPr>
        <c:crossAx val="221135856"/>
        <c:crosses val="autoZero"/>
        <c:auto val="1"/>
        <c:lblAlgn val="ctr"/>
        <c:lblOffset val="100"/>
        <c:noMultiLvlLbl val="0"/>
      </c:catAx>
      <c:valAx>
        <c:axId val="221135856"/>
        <c:scaling>
          <c:orientation val="minMax"/>
          <c:max val="18"/>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r>
                  <a:rPr lang="es-MX" sz="1100" dirty="0"/>
                  <a:t>frecuencias</a:t>
                </a:r>
              </a:p>
            </c:rich>
          </c:tx>
          <c:layout>
            <c:manualLayout>
              <c:xMode val="edge"/>
              <c:yMode val="edge"/>
              <c:x val="5.5016943681249356E-3"/>
              <c:y val="0.34118786595191686"/>
            </c:manualLayout>
          </c:layout>
          <c:overlay val="0"/>
          <c:spPr>
            <a:noFill/>
            <a:ln>
              <a:noFill/>
            </a:ln>
            <a:effectLst/>
          </c:spPr>
          <c:txPr>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endParaRPr lang="es-MX"/>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MX"/>
          </a:p>
        </c:txPr>
        <c:crossAx val="221135296"/>
        <c:crosses val="autoZero"/>
        <c:crossBetween val="between"/>
      </c:valAx>
      <c:valAx>
        <c:axId val="221136416"/>
        <c:scaling>
          <c:orientation val="minMax"/>
          <c:max val="1"/>
        </c:scaling>
        <c:delete val="0"/>
        <c:axPos val="r"/>
        <c:title>
          <c:tx>
            <c:rich>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r>
                  <a:rPr lang="es-MX" sz="1100"/>
                  <a:t>PORCENTAJES</a:t>
                </a:r>
              </a:p>
            </c:rich>
          </c:tx>
          <c:layout>
            <c:manualLayout>
              <c:xMode val="edge"/>
              <c:yMode val="edge"/>
              <c:x val="0.97363080983297912"/>
              <c:y val="0.35413809501042415"/>
            </c:manualLayout>
          </c:layout>
          <c:overlay val="0"/>
          <c:spPr>
            <a:noFill/>
            <a:ln>
              <a:noFill/>
            </a:ln>
            <a:effectLst/>
          </c:spPr>
          <c:txPr>
            <a:bodyPr rot="-5400000" spcFirstLastPara="1" vertOverflow="ellipsis" vert="horz" wrap="square" anchor="ctr" anchorCtr="1"/>
            <a:lstStyle/>
            <a:p>
              <a:pPr>
                <a:defRPr sz="1100" b="1" i="0" u="none" strike="noStrike" kern="1200" cap="all" baseline="0">
                  <a:solidFill>
                    <a:schemeClr val="lt1">
                      <a:lumMod val="85000"/>
                    </a:schemeClr>
                  </a:solidFill>
                  <a:latin typeface="+mn-lt"/>
                  <a:ea typeface="+mn-ea"/>
                  <a:cs typeface="+mn-cs"/>
                </a:defRPr>
              </a:pPr>
              <a:endParaRPr lang="es-MX"/>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MX"/>
          </a:p>
        </c:txPr>
        <c:crossAx val="221136976"/>
        <c:crosses val="max"/>
        <c:crossBetween val="between"/>
      </c:valAx>
      <c:catAx>
        <c:axId val="221136976"/>
        <c:scaling>
          <c:orientation val="minMax"/>
        </c:scaling>
        <c:delete val="1"/>
        <c:axPos val="b"/>
        <c:majorTickMark val="none"/>
        <c:minorTickMark val="none"/>
        <c:tickLblPos val="nextTo"/>
        <c:crossAx val="221136416"/>
        <c:crosses val="autoZero"/>
        <c:auto val="1"/>
        <c:lblAlgn val="ctr"/>
        <c:lblOffset val="100"/>
        <c:noMultiLvlLbl val="0"/>
      </c:catAx>
      <c:spPr>
        <a:noFill/>
        <a:ln>
          <a:noFill/>
        </a:ln>
        <a:effectLst/>
      </c:spPr>
    </c:plotArea>
    <c:legend>
      <c:legendPos val="b"/>
      <c:layout>
        <c:manualLayout>
          <c:xMode val="edge"/>
          <c:yMode val="edge"/>
          <c:x val="0.38673871871689003"/>
          <c:y val="0.92905767538279882"/>
          <c:w val="0.25967917060897194"/>
          <c:h val="4.196746607867749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MX"/>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outerShdw blurRad="50800" dist="38100" dir="10800000" algn="r" rotWithShape="0">
        <a:prstClr val="black">
          <a:alpha val="40000"/>
        </a:prstClr>
      </a:outerShdw>
    </a:effectLst>
    <a:scene3d>
      <a:camera prst="orthographicFront"/>
      <a:lightRig rig="threePt" dir="t"/>
    </a:scene3d>
    <a:sp3d>
      <a:bevelT w="190500" h="38100"/>
    </a:sp3d>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DC392-E8FE-E641-8C3E-CC484D55EBE8}" type="datetimeFigureOut">
              <a:rPr lang="en-US" smtClean="0"/>
              <a:t>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6DCDF-26ED-494C-B005-6AA1D4ABBDEB}" type="slidenum">
              <a:rPr lang="en-US" smtClean="0"/>
              <a:t>‹Nº›</a:t>
            </a:fld>
            <a:endParaRPr lang="en-US"/>
          </a:p>
        </p:txBody>
      </p:sp>
    </p:spTree>
    <p:extLst>
      <p:ext uri="{BB962C8B-B14F-4D97-AF65-F5344CB8AC3E}">
        <p14:creationId xmlns:p14="http://schemas.microsoft.com/office/powerpoint/2010/main" val="950700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287338" y="4587875"/>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7684980" y="4742605"/>
            <a:ext cx="1171683" cy="123111"/>
          </a:xfrm>
          <a:prstGeom prst="rect">
            <a:avLst/>
          </a:prstGeom>
          <a:noFill/>
        </p:spPr>
        <p:txBody>
          <a:bodyPr wrap="square" lIns="0" tIns="0" rIns="0" bIns="0" rtlCol="0">
            <a:spAutoFit/>
          </a:bodyPr>
          <a:lstStyle/>
          <a:p>
            <a:pPr algn="r">
              <a:lnSpc>
                <a:spcPct val="80000"/>
              </a:lnSpc>
            </a:pPr>
            <a:r>
              <a:rPr lang="en-US" sz="1000" b="1" dirty="0" err="1">
                <a:solidFill>
                  <a:schemeClr val="bg1"/>
                </a:solidFill>
                <a:latin typeface="Segoe UI" charset="0"/>
                <a:ea typeface="Segoe UI" charset="0"/>
                <a:cs typeface="Segoe UI" charset="0"/>
              </a:rPr>
              <a:t>www.senati.edu.pe</a:t>
            </a:r>
            <a:endParaRPr lang="en-US" sz="1000" b="1" dirty="0">
              <a:solidFill>
                <a:schemeClr val="bg1"/>
              </a:solidFill>
              <a:latin typeface="Segoe UI" charset="0"/>
              <a:ea typeface="Segoe UI" charset="0"/>
              <a:cs typeface="Segoe UI" charset="0"/>
            </a:endParaRPr>
          </a:p>
        </p:txBody>
      </p:sp>
      <p:pic>
        <p:nvPicPr>
          <p:cNvPr id="12" name="Picture 11"/>
          <p:cNvPicPr>
            <a:picLocks noChangeAspect="1"/>
          </p:cNvPicPr>
          <p:nvPr userDrawn="1"/>
        </p:nvPicPr>
        <p:blipFill>
          <a:blip r:embed="rId2"/>
          <a:stretch>
            <a:fillRect/>
          </a:stretch>
        </p:blipFill>
        <p:spPr>
          <a:xfrm>
            <a:off x="287338" y="567265"/>
            <a:ext cx="2486683" cy="562315"/>
          </a:xfrm>
          <a:prstGeom prst="rect">
            <a:avLst/>
          </a:prstGeom>
        </p:spPr>
      </p:pic>
    </p:spTree>
    <p:extLst>
      <p:ext uri="{BB962C8B-B14F-4D97-AF65-F5344CB8AC3E}">
        <p14:creationId xmlns:p14="http://schemas.microsoft.com/office/powerpoint/2010/main" val="1035940437"/>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49" userDrawn="1">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cabezado de sección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8" y="1542908"/>
            <a:ext cx="7904162" cy="1422683"/>
          </a:xfrm>
          <a:prstGeom prst="rect">
            <a:avLst/>
          </a:prstGeom>
        </p:spPr>
        <p:txBody>
          <a:bodyPr lIns="0" tIns="0" rIns="0" bIns="0">
            <a:noAutofit/>
          </a:bodyPr>
          <a:lstStyle>
            <a:lvl1pPr marL="0" indent="0">
              <a:buNone/>
              <a:defRPr sz="5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3" name="Title 1"/>
          <p:cNvSpPr>
            <a:spLocks noGrp="1"/>
          </p:cNvSpPr>
          <p:nvPr>
            <p:ph type="title" hasCustomPrompt="1"/>
          </p:nvPr>
        </p:nvSpPr>
        <p:spPr>
          <a:xfrm>
            <a:off x="287338" y="3234341"/>
            <a:ext cx="7904162" cy="321659"/>
          </a:xfrm>
          <a:prstGeom prst="rect">
            <a:avLst/>
          </a:prstGeom>
        </p:spPr>
        <p:txBody>
          <a:bodyPr lIns="0" tIns="0" rIns="0" bIns="0" anchor="t">
            <a:noAutofit/>
          </a:bodyPr>
          <a:lstStyle>
            <a:lvl1pPr>
              <a:defRPr sz="2400" b="0" i="0">
                <a:solidFill>
                  <a:schemeClr val="bg2">
                    <a:lumMod val="75000"/>
                  </a:schemeClr>
                </a:solidFill>
                <a:latin typeface="Eurostile" charset="0"/>
                <a:ea typeface="Eurostile" charset="0"/>
                <a:cs typeface="Eurostile" charset="0"/>
              </a:defRPr>
            </a:lvl1pPr>
          </a:lstStyle>
          <a:p>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5" name="TextBox 4"/>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6"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7"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8"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9" name="Picture 8"/>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0" name="Straight Connector 9"/>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269195"/>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objetos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555625"/>
            <a:ext cx="8562823"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5" name="TextBox 4"/>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6"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7"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8"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9" name="Picture 8"/>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0" name="Straight Connector 9"/>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37" y="1450220"/>
            <a:ext cx="4081463" cy="2829679"/>
          </a:xfrm>
          <a:prstGeom prst="rect">
            <a:avLst/>
          </a:prstGeom>
        </p:spPr>
        <p:txBody>
          <a:bodyPr lIns="0" tIns="0" rIns="0" bIns="0"/>
          <a:lstStyle>
            <a:lvl1pPr>
              <a:defRPr sz="2400">
                <a:latin typeface="Segoe UI" panose="020B0502040204020203" pitchFamily="34" charset="0"/>
                <a:ea typeface="Segoe UI" panose="020B0502040204020203" pitchFamily="34" charset="0"/>
                <a:cs typeface="Segoe UI" panose="020B0502040204020203" pitchFamily="34" charset="0"/>
              </a:defRPr>
            </a:lvl1pPr>
            <a:lvl2pPr>
              <a:defRPr sz="2000">
                <a:latin typeface="Segoe UI" panose="020B0502040204020203" pitchFamily="34" charset="0"/>
                <a:ea typeface="Segoe UI" panose="020B0502040204020203" pitchFamily="34" charset="0"/>
                <a:cs typeface="Segoe UI" panose="020B0502040204020203" pitchFamily="34" charset="0"/>
              </a:defRPr>
            </a:lvl2pPr>
            <a:lvl3pPr>
              <a:defRPr sz="1800">
                <a:latin typeface="Segoe UI" panose="020B0502040204020203" pitchFamily="34" charset="0"/>
                <a:ea typeface="Segoe UI" panose="020B0502040204020203" pitchFamily="34" charset="0"/>
                <a:cs typeface="Segoe UI" panose="020B0502040204020203" pitchFamily="34" charset="0"/>
              </a:defRPr>
            </a:lvl3pPr>
            <a:lvl4pPr>
              <a:defRPr sz="1600">
                <a:latin typeface="Segoe UI" panose="020B0502040204020203" pitchFamily="34" charset="0"/>
                <a:ea typeface="Segoe UI" panose="020B0502040204020203" pitchFamily="34" charset="0"/>
                <a:cs typeface="Segoe UI" panose="020B0502040204020203" pitchFamily="34" charset="0"/>
              </a:defRPr>
            </a:lvl4pPr>
            <a:lvl5pPr>
              <a:defRPr sz="16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Marcador de contenido 2"/>
          <p:cNvSpPr>
            <a:spLocks noGrp="1"/>
          </p:cNvSpPr>
          <p:nvPr>
            <p:ph idx="15"/>
          </p:nvPr>
        </p:nvSpPr>
        <p:spPr>
          <a:xfrm>
            <a:off x="4768697" y="1450220"/>
            <a:ext cx="4081463" cy="2829679"/>
          </a:xfrm>
          <a:prstGeom prst="rect">
            <a:avLst/>
          </a:prstGeom>
        </p:spPr>
        <p:txBody>
          <a:bodyPr lIns="0" tIns="0" rIns="0" bIns="0"/>
          <a:lstStyle>
            <a:lvl1pPr>
              <a:defRPr sz="2400">
                <a:latin typeface="Segoe UI" panose="020B0502040204020203" pitchFamily="34" charset="0"/>
                <a:ea typeface="Segoe UI" panose="020B0502040204020203" pitchFamily="34" charset="0"/>
                <a:cs typeface="Segoe UI" panose="020B0502040204020203" pitchFamily="34" charset="0"/>
              </a:defRPr>
            </a:lvl1pPr>
            <a:lvl2pPr>
              <a:defRPr sz="2000">
                <a:latin typeface="Segoe UI" panose="020B0502040204020203" pitchFamily="34" charset="0"/>
                <a:ea typeface="Segoe UI" panose="020B0502040204020203" pitchFamily="34" charset="0"/>
                <a:cs typeface="Segoe UI" panose="020B0502040204020203" pitchFamily="34" charset="0"/>
              </a:defRPr>
            </a:lvl2pPr>
            <a:lvl3pPr>
              <a:defRPr sz="1800">
                <a:latin typeface="Segoe UI" panose="020B0502040204020203" pitchFamily="34" charset="0"/>
                <a:ea typeface="Segoe UI" panose="020B0502040204020203" pitchFamily="34" charset="0"/>
                <a:cs typeface="Segoe UI" panose="020B0502040204020203" pitchFamily="34" charset="0"/>
              </a:defRPr>
            </a:lvl3pPr>
            <a:lvl4pPr>
              <a:defRPr sz="1600">
                <a:latin typeface="Segoe UI" panose="020B0502040204020203" pitchFamily="34" charset="0"/>
                <a:ea typeface="Segoe UI" panose="020B0502040204020203" pitchFamily="34" charset="0"/>
                <a:cs typeface="Segoe UI" panose="020B0502040204020203" pitchFamily="34" charset="0"/>
              </a:defRPr>
            </a:lvl4pPr>
            <a:lvl5pPr>
              <a:defRPr sz="16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Tree>
    <p:extLst>
      <p:ext uri="{BB962C8B-B14F-4D97-AF65-F5344CB8AC3E}">
        <p14:creationId xmlns:p14="http://schemas.microsoft.com/office/powerpoint/2010/main" val="1221100574"/>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ción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555625"/>
            <a:ext cx="8562823"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5" name="TextBox 4"/>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6"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7"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8"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9" name="Picture 8"/>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0" name="Straight Connector 9"/>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37" y="1996228"/>
            <a:ext cx="4081463" cy="2283671"/>
          </a:xfrm>
          <a:prstGeom prst="rect">
            <a:avLst/>
          </a:prstGeom>
        </p:spPr>
        <p:txBody>
          <a:bodyPr lIns="0" tIns="0" rIns="0" bIns="0"/>
          <a:lstStyle>
            <a:lvl1pPr>
              <a:defRPr sz="2400">
                <a:latin typeface="Segoe UI" panose="020B0502040204020203" pitchFamily="34" charset="0"/>
                <a:ea typeface="Segoe UI" panose="020B0502040204020203" pitchFamily="34" charset="0"/>
                <a:cs typeface="Segoe UI" panose="020B0502040204020203" pitchFamily="34" charset="0"/>
              </a:defRPr>
            </a:lvl1pPr>
            <a:lvl2pPr>
              <a:defRPr sz="2000">
                <a:latin typeface="Segoe UI" panose="020B0502040204020203" pitchFamily="34" charset="0"/>
                <a:ea typeface="Segoe UI" panose="020B0502040204020203" pitchFamily="34" charset="0"/>
                <a:cs typeface="Segoe UI" panose="020B0502040204020203" pitchFamily="34" charset="0"/>
              </a:defRPr>
            </a:lvl2pPr>
            <a:lvl3pPr>
              <a:defRPr sz="1800">
                <a:latin typeface="Segoe UI" panose="020B0502040204020203" pitchFamily="34" charset="0"/>
                <a:ea typeface="Segoe UI" panose="020B0502040204020203" pitchFamily="34" charset="0"/>
                <a:cs typeface="Segoe UI" panose="020B0502040204020203" pitchFamily="34" charset="0"/>
              </a:defRPr>
            </a:lvl3pPr>
            <a:lvl4pPr>
              <a:defRPr sz="1600">
                <a:latin typeface="Segoe UI" panose="020B0502040204020203" pitchFamily="34" charset="0"/>
                <a:ea typeface="Segoe UI" panose="020B0502040204020203" pitchFamily="34" charset="0"/>
                <a:cs typeface="Segoe UI" panose="020B0502040204020203" pitchFamily="34" charset="0"/>
              </a:defRPr>
            </a:lvl4pPr>
            <a:lvl5pPr>
              <a:defRPr sz="16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Marcador de contenido 2"/>
          <p:cNvSpPr>
            <a:spLocks noGrp="1"/>
          </p:cNvSpPr>
          <p:nvPr>
            <p:ph idx="15"/>
          </p:nvPr>
        </p:nvSpPr>
        <p:spPr>
          <a:xfrm>
            <a:off x="4768697" y="1996228"/>
            <a:ext cx="4081463" cy="2283671"/>
          </a:xfrm>
          <a:prstGeom prst="rect">
            <a:avLst/>
          </a:prstGeom>
        </p:spPr>
        <p:txBody>
          <a:bodyPr lIns="0" tIns="0" rIns="0" bIns="0"/>
          <a:lstStyle>
            <a:lvl1pPr>
              <a:defRPr sz="2400">
                <a:latin typeface="Segoe UI" panose="020B0502040204020203" pitchFamily="34" charset="0"/>
                <a:ea typeface="Segoe UI" panose="020B0502040204020203" pitchFamily="34" charset="0"/>
                <a:cs typeface="Segoe UI" panose="020B0502040204020203" pitchFamily="34" charset="0"/>
              </a:defRPr>
            </a:lvl1pPr>
            <a:lvl2pPr>
              <a:defRPr sz="2000">
                <a:latin typeface="Segoe UI" panose="020B0502040204020203" pitchFamily="34" charset="0"/>
                <a:ea typeface="Segoe UI" panose="020B0502040204020203" pitchFamily="34" charset="0"/>
                <a:cs typeface="Segoe UI" panose="020B0502040204020203" pitchFamily="34" charset="0"/>
              </a:defRPr>
            </a:lvl2pPr>
            <a:lvl3pPr>
              <a:defRPr sz="1800">
                <a:latin typeface="Segoe UI" panose="020B0502040204020203" pitchFamily="34" charset="0"/>
                <a:ea typeface="Segoe UI" panose="020B0502040204020203" pitchFamily="34" charset="0"/>
                <a:cs typeface="Segoe UI" panose="020B0502040204020203" pitchFamily="34" charset="0"/>
              </a:defRPr>
            </a:lvl3pPr>
            <a:lvl4pPr>
              <a:defRPr sz="1600">
                <a:latin typeface="Segoe UI" panose="020B0502040204020203" pitchFamily="34" charset="0"/>
                <a:ea typeface="Segoe UI" panose="020B0502040204020203" pitchFamily="34" charset="0"/>
                <a:cs typeface="Segoe UI" panose="020B0502040204020203" pitchFamily="34" charset="0"/>
              </a:defRPr>
            </a:lvl4pPr>
            <a:lvl5pPr>
              <a:defRPr sz="16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2" name="Text Placeholder 3"/>
          <p:cNvSpPr>
            <a:spLocks noGrp="1"/>
          </p:cNvSpPr>
          <p:nvPr>
            <p:ph type="body" sz="quarter" idx="16" hasCustomPrompt="1"/>
          </p:nvPr>
        </p:nvSpPr>
        <p:spPr>
          <a:xfrm>
            <a:off x="287337" y="1450221"/>
            <a:ext cx="4081463" cy="391279"/>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endParaRPr lang="en-US" dirty="0"/>
          </a:p>
        </p:txBody>
      </p:sp>
      <p:sp>
        <p:nvSpPr>
          <p:cNvPr id="15" name="Text Placeholder 3"/>
          <p:cNvSpPr>
            <a:spLocks noGrp="1"/>
          </p:cNvSpPr>
          <p:nvPr>
            <p:ph type="body" sz="quarter" idx="17" hasCustomPrompt="1"/>
          </p:nvPr>
        </p:nvSpPr>
        <p:spPr>
          <a:xfrm>
            <a:off x="4768697" y="1450221"/>
            <a:ext cx="4081463" cy="391279"/>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endParaRPr lang="en-US" dirty="0"/>
          </a:p>
        </p:txBody>
      </p:sp>
    </p:spTree>
    <p:extLst>
      <p:ext uri="{BB962C8B-B14F-4D97-AF65-F5344CB8AC3E}">
        <p14:creationId xmlns:p14="http://schemas.microsoft.com/office/powerpoint/2010/main" val="885609607"/>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lo títulos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8" y="555625"/>
            <a:ext cx="7904162" cy="1422683"/>
          </a:xfrm>
          <a:prstGeom prst="rect">
            <a:avLst/>
          </a:prstGeom>
        </p:spPr>
        <p:txBody>
          <a:bodyPr lIns="0" tIns="0" rIns="0" bIns="0">
            <a:noAutofit/>
          </a:bodyPr>
          <a:lstStyle>
            <a:lvl1pPr marL="0" indent="0">
              <a:buNone/>
              <a:defRPr sz="36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endParaRPr lang="en-US" dirty="0"/>
          </a:p>
        </p:txBody>
      </p:sp>
      <p:sp>
        <p:nvSpPr>
          <p:cNvPr id="5" name="TextBox 4"/>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6"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7"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8"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9" name="Picture 8"/>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0" name="Straight Connector 9"/>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9732630"/>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 blanco / Colaborador de Trujillo">
    <p:bg>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6"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7"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8"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9" name="Picture 8"/>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0" name="Straight Connector 9"/>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9412227"/>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ido con título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555625"/>
            <a:ext cx="4081463" cy="650875"/>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5" name="TextBox 4"/>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6"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7"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8"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9" name="Picture 8"/>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0" name="Straight Connector 9"/>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37" y="1450221"/>
            <a:ext cx="4081463" cy="2829678"/>
          </a:xfrm>
          <a:prstGeom prst="rect">
            <a:avLst/>
          </a:prstGeom>
        </p:spPr>
        <p:txBody>
          <a:bodyPr lIns="0" tIns="0" rIns="0" bIns="0"/>
          <a:lstStyle>
            <a:lvl1pPr>
              <a:defRPr sz="2400">
                <a:latin typeface="Segoe UI" panose="020B0502040204020203" pitchFamily="34" charset="0"/>
                <a:ea typeface="Segoe UI" panose="020B0502040204020203" pitchFamily="34" charset="0"/>
                <a:cs typeface="Segoe UI" panose="020B0502040204020203" pitchFamily="34" charset="0"/>
              </a:defRPr>
            </a:lvl1pPr>
            <a:lvl2pPr>
              <a:defRPr sz="2000">
                <a:latin typeface="Segoe UI" panose="020B0502040204020203" pitchFamily="34" charset="0"/>
                <a:ea typeface="Segoe UI" panose="020B0502040204020203" pitchFamily="34" charset="0"/>
                <a:cs typeface="Segoe UI" panose="020B0502040204020203" pitchFamily="34" charset="0"/>
              </a:defRPr>
            </a:lvl2pPr>
            <a:lvl3pPr>
              <a:defRPr sz="1800">
                <a:latin typeface="Segoe UI" panose="020B0502040204020203" pitchFamily="34" charset="0"/>
                <a:ea typeface="Segoe UI" panose="020B0502040204020203" pitchFamily="34" charset="0"/>
                <a:cs typeface="Segoe UI" panose="020B0502040204020203" pitchFamily="34" charset="0"/>
              </a:defRPr>
            </a:lvl3pPr>
            <a:lvl4pPr>
              <a:defRPr sz="1600">
                <a:latin typeface="Segoe UI" panose="020B0502040204020203" pitchFamily="34" charset="0"/>
                <a:ea typeface="Segoe UI" panose="020B0502040204020203" pitchFamily="34" charset="0"/>
                <a:cs typeface="Segoe UI" panose="020B0502040204020203" pitchFamily="34" charset="0"/>
              </a:defRPr>
            </a:lvl4pPr>
            <a:lvl5pPr>
              <a:defRPr sz="16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Marcador de contenido 2"/>
          <p:cNvSpPr>
            <a:spLocks noGrp="1"/>
          </p:cNvSpPr>
          <p:nvPr>
            <p:ph idx="15"/>
          </p:nvPr>
        </p:nvSpPr>
        <p:spPr>
          <a:xfrm>
            <a:off x="4768697" y="555626"/>
            <a:ext cx="4081463" cy="3724274"/>
          </a:xfrm>
          <a:prstGeom prst="rect">
            <a:avLst/>
          </a:prstGeom>
        </p:spPr>
        <p:txBody>
          <a:bodyPr lIns="0" tIns="0" rIns="0" bIns="0"/>
          <a:lstStyle>
            <a:lvl1pPr>
              <a:defRPr sz="2400">
                <a:latin typeface="Segoe UI" panose="020B0502040204020203" pitchFamily="34" charset="0"/>
                <a:ea typeface="Segoe UI" panose="020B0502040204020203" pitchFamily="34" charset="0"/>
                <a:cs typeface="Segoe UI" panose="020B0502040204020203" pitchFamily="34" charset="0"/>
              </a:defRPr>
            </a:lvl1pPr>
            <a:lvl2pPr>
              <a:defRPr sz="2000">
                <a:latin typeface="Segoe UI" panose="020B0502040204020203" pitchFamily="34" charset="0"/>
                <a:ea typeface="Segoe UI" panose="020B0502040204020203" pitchFamily="34" charset="0"/>
                <a:cs typeface="Segoe UI" panose="020B0502040204020203" pitchFamily="34" charset="0"/>
              </a:defRPr>
            </a:lvl2pPr>
            <a:lvl3pPr>
              <a:defRPr sz="1800">
                <a:latin typeface="Segoe UI" panose="020B0502040204020203" pitchFamily="34" charset="0"/>
                <a:ea typeface="Segoe UI" panose="020B0502040204020203" pitchFamily="34" charset="0"/>
                <a:cs typeface="Segoe UI" panose="020B0502040204020203" pitchFamily="34" charset="0"/>
              </a:defRPr>
            </a:lvl3pPr>
            <a:lvl4pPr>
              <a:defRPr sz="1600">
                <a:latin typeface="Segoe UI" panose="020B0502040204020203" pitchFamily="34" charset="0"/>
                <a:ea typeface="Segoe UI" panose="020B0502040204020203" pitchFamily="34" charset="0"/>
                <a:cs typeface="Segoe UI" panose="020B0502040204020203" pitchFamily="34" charset="0"/>
              </a:defRPr>
            </a:lvl4pPr>
            <a:lvl5pPr>
              <a:defRPr sz="16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Tree>
    <p:extLst>
      <p:ext uri="{BB962C8B-B14F-4D97-AF65-F5344CB8AC3E}">
        <p14:creationId xmlns:p14="http://schemas.microsoft.com/office/powerpoint/2010/main" val="1742230735"/>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n con título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555625"/>
            <a:ext cx="4081463" cy="650875"/>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5" name="TextBox 4"/>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6"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7"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8"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9" name="Picture 8"/>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0" name="Straight Connector 9"/>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37" y="1450221"/>
            <a:ext cx="4081463" cy="2829678"/>
          </a:xfrm>
          <a:prstGeom prst="rect">
            <a:avLst/>
          </a:prstGeom>
        </p:spPr>
        <p:txBody>
          <a:bodyPr lIns="0" tIns="0" rIns="0" bIns="0"/>
          <a:lstStyle>
            <a:lvl1pPr>
              <a:defRPr sz="2400">
                <a:latin typeface="Segoe UI" panose="020B0502040204020203" pitchFamily="34" charset="0"/>
                <a:ea typeface="Segoe UI" panose="020B0502040204020203" pitchFamily="34" charset="0"/>
                <a:cs typeface="Segoe UI" panose="020B0502040204020203" pitchFamily="34" charset="0"/>
              </a:defRPr>
            </a:lvl1pPr>
            <a:lvl2pPr>
              <a:defRPr sz="2000">
                <a:latin typeface="Segoe UI" panose="020B0502040204020203" pitchFamily="34" charset="0"/>
                <a:ea typeface="Segoe UI" panose="020B0502040204020203" pitchFamily="34" charset="0"/>
                <a:cs typeface="Segoe UI" panose="020B0502040204020203" pitchFamily="34" charset="0"/>
              </a:defRPr>
            </a:lvl2pPr>
            <a:lvl3pPr>
              <a:defRPr sz="1800">
                <a:latin typeface="Segoe UI" panose="020B0502040204020203" pitchFamily="34" charset="0"/>
                <a:ea typeface="Segoe UI" panose="020B0502040204020203" pitchFamily="34" charset="0"/>
                <a:cs typeface="Segoe UI" panose="020B0502040204020203" pitchFamily="34" charset="0"/>
              </a:defRPr>
            </a:lvl3pPr>
            <a:lvl4pPr>
              <a:defRPr sz="1600">
                <a:latin typeface="Segoe UI" panose="020B0502040204020203" pitchFamily="34" charset="0"/>
                <a:ea typeface="Segoe UI" panose="020B0502040204020203" pitchFamily="34" charset="0"/>
                <a:cs typeface="Segoe UI" panose="020B0502040204020203" pitchFamily="34" charset="0"/>
              </a:defRPr>
            </a:lvl4pPr>
            <a:lvl5pPr>
              <a:defRPr sz="16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3" name="Picture Placeholder 2"/>
          <p:cNvSpPr>
            <a:spLocks noGrp="1"/>
          </p:cNvSpPr>
          <p:nvPr>
            <p:ph type="pic" sz="quarter" idx="16" hasCustomPrompt="1"/>
          </p:nvPr>
        </p:nvSpPr>
        <p:spPr>
          <a:xfrm>
            <a:off x="4800600" y="555625"/>
            <a:ext cx="4049713" cy="3724274"/>
          </a:xfrm>
          <a:prstGeom prst="rect">
            <a:avLst/>
          </a:prstGeom>
        </p:spPr>
        <p:txBody>
          <a:bodyPr/>
          <a:lstStyle>
            <a:lvl1pPr marL="0" indent="0">
              <a:buNone/>
              <a:defRPr sz="1800">
                <a:latin typeface="Segoe UI" charset="0"/>
                <a:ea typeface="Segoe UI" charset="0"/>
                <a:cs typeface="Segoe UI" charset="0"/>
              </a:defRPr>
            </a:lvl1pPr>
          </a:lstStyle>
          <a:p>
            <a:r>
              <a:rPr lang="en-US" dirty="0" err="1"/>
              <a:t>Insertar</a:t>
            </a:r>
            <a:r>
              <a:rPr lang="en-US" dirty="0"/>
              <a:t> imagen</a:t>
            </a:r>
          </a:p>
        </p:txBody>
      </p:sp>
    </p:spTree>
    <p:extLst>
      <p:ext uri="{BB962C8B-B14F-4D97-AF65-F5344CB8AC3E}">
        <p14:creationId xmlns:p14="http://schemas.microsoft.com/office/powerpoint/2010/main" val="54124843"/>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tx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287338" y="555625"/>
            <a:ext cx="5880773" cy="1161811"/>
          </a:xfrm>
          <a:prstGeom prst="rect">
            <a:avLst/>
          </a:prstGeom>
        </p:spPr>
      </p:pic>
      <p:pic>
        <p:nvPicPr>
          <p:cNvPr id="8" name="Picture 7"/>
          <p:cNvPicPr>
            <a:picLocks noChangeAspect="1"/>
          </p:cNvPicPr>
          <p:nvPr userDrawn="1"/>
        </p:nvPicPr>
        <p:blipFill>
          <a:blip r:embed="rId3"/>
          <a:stretch>
            <a:fillRect/>
          </a:stretch>
        </p:blipFill>
        <p:spPr>
          <a:xfrm>
            <a:off x="7817771" y="4687432"/>
            <a:ext cx="1034800" cy="234000"/>
          </a:xfrm>
          <a:prstGeom prst="rect">
            <a:avLst/>
          </a:prstGeom>
        </p:spPr>
      </p:pic>
      <p:sp>
        <p:nvSpPr>
          <p:cNvPr id="9" name="TextBox 8"/>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bg1"/>
                </a:solidFill>
                <a:latin typeface="Segoe UI" charset="0"/>
                <a:ea typeface="Segoe UI" charset="0"/>
                <a:cs typeface="Segoe UI" charset="0"/>
              </a:rPr>
              <a:t>www.senati.edu.pe</a:t>
            </a:r>
            <a:endParaRPr lang="en-US" sz="1000" b="1" dirty="0">
              <a:solidFill>
                <a:schemeClr val="bg1"/>
              </a:solidFill>
              <a:latin typeface="Segoe UI" charset="0"/>
              <a:ea typeface="Segoe UI" charset="0"/>
              <a:cs typeface="Segoe UI" charset="0"/>
            </a:endParaRPr>
          </a:p>
        </p:txBody>
      </p:sp>
      <p:sp>
        <p:nvSpPr>
          <p:cNvPr id="10"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bg1"/>
                </a:solidFill>
                <a:latin typeface="Segoe UI" charset="0"/>
                <a:ea typeface="Segoe UI" charset="0"/>
                <a:cs typeface="Segoe UI" charset="0"/>
              </a:defRPr>
            </a:lvl1pPr>
          </a:lstStyle>
          <a:p>
            <a:endParaRPr lang="es-PE" dirty="0"/>
          </a:p>
        </p:txBody>
      </p:sp>
      <p:sp>
        <p:nvSpPr>
          <p:cNvPr id="11"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bg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5"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bg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cxnSp>
        <p:nvCxnSpPr>
          <p:cNvPr id="16" name="Straight Connector 15"/>
          <p:cNvCxnSpPr/>
          <p:nvPr userDrawn="1"/>
        </p:nvCxnSpPr>
        <p:spPr>
          <a:xfrm>
            <a:off x="287338" y="4587875"/>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554278"/>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2982358"/>
            <a:ext cx="9144000" cy="219481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287338" y="567265"/>
            <a:ext cx="2483521" cy="561600"/>
          </a:xfrm>
          <a:prstGeom prst="rect">
            <a:avLst/>
          </a:prstGeom>
        </p:spPr>
      </p:pic>
      <p:sp>
        <p:nvSpPr>
          <p:cNvPr id="8" name="Text Placeholder 3"/>
          <p:cNvSpPr>
            <a:spLocks noGrp="1"/>
          </p:cNvSpPr>
          <p:nvPr>
            <p:ph type="body" sz="quarter" idx="10" hasCustomPrompt="1"/>
          </p:nvPr>
        </p:nvSpPr>
        <p:spPr>
          <a:xfrm>
            <a:off x="287338" y="3526175"/>
            <a:ext cx="5928527" cy="1055028"/>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10" name="Text Placeholder 3"/>
          <p:cNvSpPr>
            <a:spLocks noGrp="1"/>
          </p:cNvSpPr>
          <p:nvPr>
            <p:ph type="body" sz="quarter" idx="11" hasCustomPrompt="1"/>
          </p:nvPr>
        </p:nvSpPr>
        <p:spPr>
          <a:xfrm>
            <a:off x="287338" y="4578384"/>
            <a:ext cx="5928527" cy="337940"/>
          </a:xfrm>
          <a:prstGeom prst="rect">
            <a:avLst/>
          </a:prstGeom>
        </p:spPr>
        <p:txBody>
          <a:bodyPr lIns="0" tIns="0" rIns="0" bIns="0"/>
          <a:lstStyle>
            <a:lvl1pPr marL="0" indent="0">
              <a:buNone/>
              <a:defRPr sz="2400" b="1" baseline="0">
                <a:solidFill>
                  <a:schemeClr val="tx1"/>
                </a:solidFill>
                <a:latin typeface="Eurostile" charset="0"/>
                <a:ea typeface="Eurostile" charset="0"/>
                <a:cs typeface="Eurostile" charset="0"/>
              </a:defRPr>
            </a:lvl1pPr>
          </a:lstStyle>
          <a:p>
            <a:pPr lvl="0"/>
            <a:r>
              <a:rPr lang="en-US" dirty="0"/>
              <a:t>AQUÍ VA UN SUBTÍTULO DE UNA LÍNEA</a:t>
            </a:r>
          </a:p>
        </p:txBody>
      </p:sp>
      <p:sp>
        <p:nvSpPr>
          <p:cNvPr id="11" name="TextBox 10"/>
          <p:cNvSpPr txBox="1"/>
          <p:nvPr userDrawn="1"/>
        </p:nvSpPr>
        <p:spPr>
          <a:xfrm>
            <a:off x="7684980" y="4742605"/>
            <a:ext cx="1171683" cy="123111"/>
          </a:xfrm>
          <a:prstGeom prst="rect">
            <a:avLst/>
          </a:prstGeom>
          <a:noFill/>
        </p:spPr>
        <p:txBody>
          <a:bodyPr wrap="square" lIns="0" tIns="0" rIns="0" bIns="0" rtlCol="0">
            <a:spAutoFit/>
          </a:bodyPr>
          <a:lstStyle/>
          <a:p>
            <a:pPr algn="r">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1872348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8" name="Text Placeholder 3"/>
          <p:cNvSpPr>
            <a:spLocks noGrp="1"/>
          </p:cNvSpPr>
          <p:nvPr>
            <p:ph type="body" sz="quarter" idx="11" hasCustomPrompt="1"/>
          </p:nvPr>
        </p:nvSpPr>
        <p:spPr>
          <a:xfrm>
            <a:off x="287338" y="2751193"/>
            <a:ext cx="5928527" cy="1055028"/>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9" name="Text Placeholder 3"/>
          <p:cNvSpPr>
            <a:spLocks noGrp="1"/>
          </p:cNvSpPr>
          <p:nvPr>
            <p:ph type="body" sz="quarter" idx="12" hasCustomPrompt="1"/>
          </p:nvPr>
        </p:nvSpPr>
        <p:spPr>
          <a:xfrm>
            <a:off x="287338" y="3803402"/>
            <a:ext cx="5928527" cy="337940"/>
          </a:xfrm>
          <a:prstGeom prst="rect">
            <a:avLst/>
          </a:prstGeom>
        </p:spPr>
        <p:txBody>
          <a:bodyPr lIns="0" tIns="0" rIns="0" bIns="0"/>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
        <p:nvSpPr>
          <p:cNvPr id="10" name="TextBox 9"/>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1" name="Marcador de pie de página 4"/>
          <p:cNvSpPr>
            <a:spLocks noGrp="1"/>
          </p:cNvSpPr>
          <p:nvPr>
            <p:ph type="ftr" sz="quarter" idx="13"/>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4" name="Marcador de número de diapositiva 5"/>
          <p:cNvSpPr>
            <a:spLocks noGrp="1"/>
          </p:cNvSpPr>
          <p:nvPr>
            <p:ph type="sldNum" sz="quarter" idx="14"/>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5" name="Marcador de fecha 3"/>
          <p:cNvSpPr>
            <a:spLocks noGrp="1"/>
          </p:cNvSpPr>
          <p:nvPr>
            <p:ph type="dt" sz="half" idx="15"/>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16" name="Picture 15"/>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7" name="Straight Connector 16"/>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0477553"/>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1">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7"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9"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20"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1"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22" name="Picture 21"/>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23" name="Straight Connector 22"/>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72924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8" y="567265"/>
            <a:ext cx="3757722" cy="1022202"/>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 DE UNA, DOS O TRES LÍNEAS</a:t>
            </a:r>
          </a:p>
        </p:txBody>
      </p:sp>
      <p:sp>
        <p:nvSpPr>
          <p:cNvPr id="7" name="Content Placeholder 2"/>
          <p:cNvSpPr>
            <a:spLocks noGrp="1"/>
          </p:cNvSpPr>
          <p:nvPr>
            <p:ph idx="1" hasCustomPrompt="1"/>
          </p:nvPr>
        </p:nvSpPr>
        <p:spPr>
          <a:xfrm>
            <a:off x="287339" y="1779967"/>
            <a:ext cx="3757720" cy="2246759"/>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
                <a:schemeClr val="tx1"/>
              </a:buClr>
              <a:buSzTx/>
              <a:buFont typeface=".AppleSystemUIFont" charset="-120"/>
              <a:buChar char="&gt;"/>
              <a:tabLst/>
              <a:defRPr sz="1400" b="0" i="0">
                <a:solidFill>
                  <a:schemeClr val="tx1"/>
                </a:solidFill>
                <a:latin typeface="Arial" charset="0"/>
                <a:ea typeface="Arial" charset="0"/>
                <a:cs typeface="Arial" charset="0"/>
              </a:defRPr>
            </a:lvl1pPr>
            <a:lvl2pPr marL="685800" indent="-228600">
              <a:buClr>
                <a:srgbClr val="0A39E6"/>
              </a:buClr>
              <a:buFont typeface=".AppleSystemUIFont" charset="-120"/>
              <a:buChar char="&gt;"/>
              <a:defRPr sz="1400"/>
            </a:lvl2pPr>
            <a:lvl3pPr marL="1143000" indent="-228600">
              <a:buClr>
                <a:srgbClr val="0A39E6"/>
              </a:buClr>
              <a:buFont typeface=".AppleSystemUIFont" charset="-120"/>
              <a:buChar char="&gt;"/>
              <a:defRPr sz="1400"/>
            </a:lvl3pPr>
            <a:lvl4pPr marL="1600200" indent="-228600">
              <a:buClr>
                <a:srgbClr val="0A39E6"/>
              </a:buClr>
              <a:buFont typeface=".AppleSystemUIFont" charset="-120"/>
              <a:buChar char="&gt;"/>
              <a:defRPr sz="1400"/>
            </a:lvl4pPr>
            <a:lvl5pPr marL="2057400" indent="-228600">
              <a:buClr>
                <a:srgbClr val="0A39E6"/>
              </a:buClr>
              <a:buFont typeface=".AppleSystemUIFont" charset="-120"/>
              <a:buChar char="&gt;"/>
              <a:defRPr sz="1400"/>
            </a:lvl5pPr>
          </a:lstStyle>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9"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20"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1"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22" name="Picture 21"/>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23" name="Straight Connector 22"/>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5361177"/>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8"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2" name="Straight Connector 11"/>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5"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6"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7"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18" name="Picture 17"/>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9" name="Straight Connector 18"/>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432962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8" name="TextBox 7"/>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9"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0"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1"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14" name="Picture 13"/>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5" name="Straight Connector 14"/>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593426"/>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ridora 4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8" y="555625"/>
            <a:ext cx="7904162" cy="1422683"/>
          </a:xfrm>
          <a:prstGeom prst="rect">
            <a:avLst/>
          </a:prstGeom>
        </p:spPr>
        <p:txBody>
          <a:bodyPr lIns="0" tIns="0" rIns="0" bIns="0">
            <a:noAutofit/>
          </a:bodyPr>
          <a:lstStyle>
            <a:lvl1pPr marL="0" indent="0">
              <a:buNone/>
              <a:defRPr sz="5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5" name="TextBox 4"/>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6"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7"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8"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9" name="Picture 8"/>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0" name="Straight Connector 9"/>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0055797"/>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s y objetos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555625"/>
            <a:ext cx="8562823"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5" name="TextBox 4"/>
          <p:cNvSpPr txBox="1"/>
          <p:nvPr userDrawn="1"/>
        </p:nvSpPr>
        <p:spPr>
          <a:xfrm>
            <a:off x="287338" y="4742605"/>
            <a:ext cx="1171683"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6" name="Marcador de pie de página 4"/>
          <p:cNvSpPr>
            <a:spLocks noGrp="1"/>
          </p:cNvSpPr>
          <p:nvPr>
            <p:ph type="ftr" sz="quarter" idx="12"/>
          </p:nvPr>
        </p:nvSpPr>
        <p:spPr>
          <a:xfrm>
            <a:off x="2370582" y="4742605"/>
            <a:ext cx="3286506"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7" name="Marcador de número de diapositiva 5"/>
          <p:cNvSpPr>
            <a:spLocks noGrp="1"/>
          </p:cNvSpPr>
          <p:nvPr>
            <p:ph type="sldNum" sz="quarter" idx="13"/>
          </p:nvPr>
        </p:nvSpPr>
        <p:spPr>
          <a:xfrm>
            <a:off x="5897118" y="4742605"/>
            <a:ext cx="1116330" cy="123111"/>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8" name="Marcador de fecha 3"/>
          <p:cNvSpPr>
            <a:spLocks noGrp="1"/>
          </p:cNvSpPr>
          <p:nvPr>
            <p:ph type="dt" sz="half" idx="14"/>
          </p:nvPr>
        </p:nvSpPr>
        <p:spPr>
          <a:xfrm>
            <a:off x="1527390" y="4742605"/>
            <a:ext cx="774823"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28/11/2021</a:t>
            </a:fld>
            <a:endParaRPr lang="es-PE" dirty="0"/>
          </a:p>
        </p:txBody>
      </p:sp>
      <p:pic>
        <p:nvPicPr>
          <p:cNvPr id="9" name="Picture 8"/>
          <p:cNvPicPr>
            <a:picLocks noChangeAspect="1"/>
          </p:cNvPicPr>
          <p:nvPr userDrawn="1"/>
        </p:nvPicPr>
        <p:blipFill>
          <a:blip r:embed="rId2">
            <a:lum bright="-100000" contrast="-100000"/>
          </a:blip>
          <a:stretch>
            <a:fillRect/>
          </a:stretch>
        </p:blipFill>
        <p:spPr>
          <a:xfrm>
            <a:off x="7817770" y="4687433"/>
            <a:ext cx="1032391" cy="233455"/>
          </a:xfrm>
          <a:prstGeom prst="rect">
            <a:avLst/>
          </a:prstGeom>
        </p:spPr>
      </p:pic>
      <p:cxnSp>
        <p:nvCxnSpPr>
          <p:cNvPr id="10" name="Straight Connector 9"/>
          <p:cNvCxnSpPr/>
          <p:nvPr userDrawn="1"/>
        </p:nvCxnSpPr>
        <p:spPr>
          <a:xfrm>
            <a:off x="287338"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37" y="1384160"/>
            <a:ext cx="8569325" cy="289574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Tree>
    <p:extLst>
      <p:ext uri="{BB962C8B-B14F-4D97-AF65-F5344CB8AC3E}">
        <p14:creationId xmlns:p14="http://schemas.microsoft.com/office/powerpoint/2010/main" val="477708136"/>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314420"/>
      </p:ext>
    </p:extLst>
  </p:cSld>
  <p:clrMap bg1="lt1" tx1="dk1" bg2="lt2" tx2="dk2" accent1="accent1" accent2="accent2" accent3="accent3" accent4="accent4" accent5="accent5" accent6="accent6" hlink="hlink" folHlink="folHlink"/>
  <p:sldLayoutIdLst>
    <p:sldLayoutId id="2147483675" r:id="rId1"/>
    <p:sldLayoutId id="2147483707" r:id="rId2"/>
    <p:sldLayoutId id="2147483683" r:id="rId3"/>
    <p:sldLayoutId id="2147483681" r:id="rId4"/>
    <p:sldLayoutId id="2147483674" r:id="rId5"/>
    <p:sldLayoutId id="2147483682" r:id="rId6"/>
    <p:sldLayoutId id="2147483702" r:id="rId7"/>
    <p:sldLayoutId id="2147483725" r:id="rId8"/>
    <p:sldLayoutId id="2147483723" r:id="rId9"/>
    <p:sldLayoutId id="2147483724" r:id="rId10"/>
    <p:sldLayoutId id="2147483726" r:id="rId11"/>
    <p:sldLayoutId id="2147483727" r:id="rId12"/>
    <p:sldLayoutId id="2147483728" r:id="rId13"/>
    <p:sldLayoutId id="2147483729" r:id="rId14"/>
    <p:sldLayoutId id="2147483730" r:id="rId15"/>
    <p:sldLayoutId id="2147483731" r:id="rId16"/>
    <p:sldLayoutId id="214748367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jpg"/><Relationship Id="rId1" Type="http://schemas.openxmlformats.org/officeDocument/2006/relationships/slideLayout" Target="../slideLayouts/slideLayout3.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opdownload"/><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 Id="rId9" Type="http://schemas.openxmlformats.org/officeDocument/2006/relationships/image" Target="../media/image21.jp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2018" y="3212982"/>
            <a:ext cx="8372866" cy="637565"/>
          </a:xfrm>
          <a:prstGeom prst="rect">
            <a:avLst/>
          </a:prstGeom>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marL="0" indent="0">
              <a:buNone/>
              <a:defRPr sz="3500" b="1" baseline="0">
                <a:solidFill>
                  <a:schemeClr val="tx1"/>
                </a:solidFill>
                <a:latin typeface="Eurostile" charset="0"/>
                <a:ea typeface="Eurostile" charset="0"/>
                <a:cs typeface="Eurostile" charset="0"/>
              </a:defRPr>
            </a:lvl1pPr>
          </a:lstStyle>
          <a:p>
            <a:pPr algn="just"/>
            <a:r>
              <a:rPr lang="es-PE" sz="2800" dirty="0">
                <a:ln/>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a:t>
            </a:r>
            <a:r>
              <a:rPr lang="es-PE" sz="1800" dirty="0">
                <a:ln/>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Implementación de un sistema para la </a:t>
            </a:r>
            <a:r>
              <a:rPr lang="es-PE" sz="1800" dirty="0" smtClean="0">
                <a:ln/>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gestión </a:t>
            </a:r>
            <a:r>
              <a:rPr lang="es-PE" sz="1800" dirty="0">
                <a:ln/>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de inventario del área almacén de la empresa ALNET S.A.C.”</a:t>
            </a:r>
            <a:endParaRPr lang="es-MX" sz="1800" dirty="0">
              <a:ln/>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a:p>
            <a:pPr lvl="0"/>
            <a:endParaRPr lang="en-US" sz="2000" dirty="0">
              <a:ln/>
              <a:solidFill>
                <a:schemeClr val="accent3"/>
              </a:solidFill>
            </a:endParaRPr>
          </a:p>
        </p:txBody>
      </p:sp>
      <p:sp>
        <p:nvSpPr>
          <p:cNvPr id="2" name="Marcador de texto 1"/>
          <p:cNvSpPr>
            <a:spLocks noGrp="1"/>
          </p:cNvSpPr>
          <p:nvPr>
            <p:ph type="body" sz="quarter" idx="11"/>
          </p:nvPr>
        </p:nvSpPr>
        <p:spPr>
          <a:xfrm>
            <a:off x="402018" y="4100205"/>
            <a:ext cx="945844" cy="186570"/>
          </a:xfrm>
        </p:spPr>
        <p:txBody>
          <a:bodyPr>
            <a:scene3d>
              <a:camera prst="orthographicFront"/>
              <a:lightRig rig="harsh" dir="t"/>
            </a:scene3d>
            <a:sp3d extrusionH="57150" prstMaterial="matte">
              <a:bevelT w="63500" h="12700" prst="angle"/>
              <a:contourClr>
                <a:schemeClr val="bg1">
                  <a:lumMod val="65000"/>
                </a:schemeClr>
              </a:contourClr>
            </a:sp3d>
          </a:bodyPr>
          <a:lstStyle/>
          <a:p>
            <a:r>
              <a:rPr lang="es-ES" sz="1400" dirty="0" smtClean="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Integrantes:</a:t>
            </a:r>
            <a:endParaRPr lang="es-MX" sz="1400" dirty="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7" name="Marcador de texto 1"/>
          <p:cNvSpPr txBox="1">
            <a:spLocks/>
          </p:cNvSpPr>
          <p:nvPr/>
        </p:nvSpPr>
        <p:spPr>
          <a:xfrm>
            <a:off x="1394001" y="4341475"/>
            <a:ext cx="3083638" cy="186570"/>
          </a:xfrm>
          <a:prstGeom prst="rect">
            <a:avLst/>
          </a:prstGeom>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marL="0" indent="0" algn="l" defTabSz="914400" rtl="0" eaLnBrk="1" latinLnBrk="0" hangingPunct="1">
              <a:lnSpc>
                <a:spcPct val="90000"/>
              </a:lnSpc>
              <a:spcBef>
                <a:spcPts val="1000"/>
              </a:spcBef>
              <a:buFont typeface="Arial"/>
              <a:buNone/>
              <a:defRPr sz="2400" b="1" kern="1200" baseline="0">
                <a:solidFill>
                  <a:schemeClr val="tx1"/>
                </a:solidFill>
                <a:latin typeface="Eurostile" charset="0"/>
                <a:ea typeface="Eurostile" charset="0"/>
                <a:cs typeface="Eurostile"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1400" b="0" dirty="0" smtClean="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1142044 – Rojas Trebejo Arlin Jhonatan</a:t>
            </a:r>
            <a:endParaRPr lang="es-MX" sz="1400" b="0" dirty="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8" name="Marcador de texto 1"/>
          <p:cNvSpPr txBox="1">
            <a:spLocks/>
          </p:cNvSpPr>
          <p:nvPr/>
        </p:nvSpPr>
        <p:spPr>
          <a:xfrm>
            <a:off x="1394001" y="4100205"/>
            <a:ext cx="3083638" cy="186570"/>
          </a:xfrm>
          <a:prstGeom prst="rect">
            <a:avLst/>
          </a:prstGeom>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marL="0" indent="0" algn="l" defTabSz="914400" rtl="0" eaLnBrk="1" latinLnBrk="0" hangingPunct="1">
              <a:lnSpc>
                <a:spcPct val="90000"/>
              </a:lnSpc>
              <a:spcBef>
                <a:spcPts val="1000"/>
              </a:spcBef>
              <a:buFont typeface="Arial"/>
              <a:buNone/>
              <a:defRPr sz="2400" b="1" kern="1200" baseline="0">
                <a:solidFill>
                  <a:schemeClr val="tx1"/>
                </a:solidFill>
                <a:latin typeface="Eurostile" charset="0"/>
                <a:ea typeface="Eurostile" charset="0"/>
                <a:cs typeface="Eurostile"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1400" b="0" dirty="0" smtClean="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1134098 – Anccana Cueva Joaquin</a:t>
            </a:r>
            <a:endParaRPr lang="es-MX" sz="1400" b="0" dirty="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9" name="Marcador de texto 1"/>
          <p:cNvSpPr txBox="1">
            <a:spLocks/>
          </p:cNvSpPr>
          <p:nvPr/>
        </p:nvSpPr>
        <p:spPr>
          <a:xfrm>
            <a:off x="4785236" y="4100205"/>
            <a:ext cx="726331" cy="186570"/>
          </a:xfrm>
          <a:prstGeom prst="rect">
            <a:avLst/>
          </a:prstGeom>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marL="0" indent="0" algn="l" defTabSz="914400" rtl="0" eaLnBrk="1" latinLnBrk="0" hangingPunct="1">
              <a:lnSpc>
                <a:spcPct val="90000"/>
              </a:lnSpc>
              <a:spcBef>
                <a:spcPts val="1000"/>
              </a:spcBef>
              <a:buFont typeface="Arial"/>
              <a:buNone/>
              <a:defRPr sz="2400" b="1" kern="1200" baseline="0">
                <a:solidFill>
                  <a:schemeClr val="tx1"/>
                </a:solidFill>
                <a:latin typeface="Eurostile" charset="0"/>
                <a:ea typeface="Eurostile" charset="0"/>
                <a:cs typeface="Eurostile"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1400" dirty="0" smtClean="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Carrera:</a:t>
            </a:r>
            <a:endParaRPr lang="es-MX" sz="1400" dirty="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0" name="Marcador de texto 1"/>
          <p:cNvSpPr txBox="1">
            <a:spLocks/>
          </p:cNvSpPr>
          <p:nvPr/>
        </p:nvSpPr>
        <p:spPr>
          <a:xfrm>
            <a:off x="5603846" y="4100205"/>
            <a:ext cx="1778466" cy="186570"/>
          </a:xfrm>
          <a:prstGeom prst="rect">
            <a:avLst/>
          </a:prstGeom>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marL="0" indent="0" algn="l" defTabSz="914400" rtl="0" eaLnBrk="1" latinLnBrk="0" hangingPunct="1">
              <a:lnSpc>
                <a:spcPct val="90000"/>
              </a:lnSpc>
              <a:spcBef>
                <a:spcPts val="1000"/>
              </a:spcBef>
              <a:buFont typeface="Arial"/>
              <a:buNone/>
              <a:defRPr sz="2400" b="1" kern="1200" baseline="0">
                <a:solidFill>
                  <a:schemeClr val="tx1"/>
                </a:solidFill>
                <a:latin typeface="Eurostile" charset="0"/>
                <a:ea typeface="Eurostile" charset="0"/>
                <a:cs typeface="Eurostile"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1400" b="0" dirty="0" smtClean="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Desarrollo de software</a:t>
            </a:r>
            <a:endParaRPr lang="es-MX" sz="1400" b="0" dirty="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1" name="Marcador de texto 1"/>
          <p:cNvSpPr txBox="1">
            <a:spLocks/>
          </p:cNvSpPr>
          <p:nvPr/>
        </p:nvSpPr>
        <p:spPr>
          <a:xfrm>
            <a:off x="4785235" y="4341475"/>
            <a:ext cx="726332" cy="186570"/>
          </a:xfrm>
          <a:prstGeom prst="rect">
            <a:avLst/>
          </a:prstGeom>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marL="0" indent="0" algn="l" defTabSz="914400" rtl="0" eaLnBrk="1" latinLnBrk="0" hangingPunct="1">
              <a:lnSpc>
                <a:spcPct val="90000"/>
              </a:lnSpc>
              <a:spcBef>
                <a:spcPts val="1000"/>
              </a:spcBef>
              <a:buFont typeface="Arial"/>
              <a:buNone/>
              <a:defRPr sz="2400" b="1" kern="1200" baseline="0">
                <a:solidFill>
                  <a:schemeClr val="tx1"/>
                </a:solidFill>
                <a:latin typeface="Eurostile" charset="0"/>
                <a:ea typeface="Eurostile" charset="0"/>
                <a:cs typeface="Eurostile"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1400" dirty="0" smtClean="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Escuela:</a:t>
            </a:r>
            <a:endParaRPr lang="es-MX" sz="1400" dirty="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2" name="Marcador de texto 1"/>
          <p:cNvSpPr txBox="1">
            <a:spLocks/>
          </p:cNvSpPr>
          <p:nvPr/>
        </p:nvSpPr>
        <p:spPr>
          <a:xfrm>
            <a:off x="5603846" y="4345890"/>
            <a:ext cx="1778466" cy="186570"/>
          </a:xfrm>
          <a:prstGeom prst="rect">
            <a:avLst/>
          </a:prstGeom>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marL="0" indent="0" algn="l" defTabSz="914400" rtl="0" eaLnBrk="1" latinLnBrk="0" hangingPunct="1">
              <a:lnSpc>
                <a:spcPct val="90000"/>
              </a:lnSpc>
              <a:spcBef>
                <a:spcPts val="1000"/>
              </a:spcBef>
              <a:buFont typeface="Arial"/>
              <a:buNone/>
              <a:defRPr sz="2400" b="1" kern="1200" baseline="0">
                <a:solidFill>
                  <a:schemeClr val="tx1"/>
                </a:solidFill>
                <a:latin typeface="Eurostile" charset="0"/>
                <a:ea typeface="Eurostile" charset="0"/>
                <a:cs typeface="Eurostile"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1400" b="0" dirty="0" smtClean="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Villa el Salvador</a:t>
            </a:r>
            <a:endParaRPr lang="es-MX" sz="1400" b="0" dirty="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3" name="Marcador de texto 1"/>
          <p:cNvSpPr txBox="1">
            <a:spLocks/>
          </p:cNvSpPr>
          <p:nvPr/>
        </p:nvSpPr>
        <p:spPr>
          <a:xfrm>
            <a:off x="4785236" y="4582745"/>
            <a:ext cx="726332" cy="186570"/>
          </a:xfrm>
          <a:prstGeom prst="rect">
            <a:avLst/>
          </a:prstGeom>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marL="0" indent="0" algn="l" defTabSz="914400" rtl="0" eaLnBrk="1" latinLnBrk="0" hangingPunct="1">
              <a:lnSpc>
                <a:spcPct val="90000"/>
              </a:lnSpc>
              <a:spcBef>
                <a:spcPts val="1000"/>
              </a:spcBef>
              <a:buFont typeface="Arial"/>
              <a:buNone/>
              <a:defRPr sz="2400" b="1" kern="1200" baseline="0">
                <a:solidFill>
                  <a:schemeClr val="tx1"/>
                </a:solidFill>
                <a:latin typeface="Eurostile" charset="0"/>
                <a:ea typeface="Eurostile" charset="0"/>
                <a:cs typeface="Eurostile"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1400" dirty="0" smtClean="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Docente:</a:t>
            </a:r>
            <a:endParaRPr lang="es-MX" sz="1400" dirty="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4" name="Marcador de texto 1"/>
          <p:cNvSpPr txBox="1">
            <a:spLocks/>
          </p:cNvSpPr>
          <p:nvPr/>
        </p:nvSpPr>
        <p:spPr>
          <a:xfrm>
            <a:off x="5603846" y="4591575"/>
            <a:ext cx="1778466" cy="186570"/>
          </a:xfrm>
          <a:prstGeom prst="rect">
            <a:avLst/>
          </a:prstGeom>
        </p:spPr>
        <p:txBody>
          <a:bodyPr lIns="0" tIns="0" rIns="0" bIns="0">
            <a:scene3d>
              <a:camera prst="orthographicFront"/>
              <a:lightRig rig="harsh" dir="t"/>
            </a:scene3d>
            <a:sp3d extrusionH="57150" prstMaterial="matte">
              <a:bevelT w="63500" h="12700" prst="angle"/>
              <a:contourClr>
                <a:schemeClr val="bg1">
                  <a:lumMod val="65000"/>
                </a:schemeClr>
              </a:contourClr>
            </a:sp3d>
          </a:bodyPr>
          <a:lstStyle>
            <a:lvl1pPr marL="0" indent="0" algn="l" defTabSz="914400" rtl="0" eaLnBrk="1" latinLnBrk="0" hangingPunct="1">
              <a:lnSpc>
                <a:spcPct val="90000"/>
              </a:lnSpc>
              <a:spcBef>
                <a:spcPts val="1000"/>
              </a:spcBef>
              <a:buFont typeface="Arial"/>
              <a:buNone/>
              <a:defRPr sz="2400" b="1" kern="1200" baseline="0">
                <a:solidFill>
                  <a:schemeClr val="tx1"/>
                </a:solidFill>
                <a:latin typeface="Eurostile" charset="0"/>
                <a:ea typeface="Eurostile" charset="0"/>
                <a:cs typeface="Eurostile"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 sz="1400" b="0" dirty="0" smtClean="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rPr>
              <a:t>Luis Clark Loaiza</a:t>
            </a:r>
            <a:endParaRPr lang="es-MX" sz="1400" b="0" dirty="0">
              <a:solidFill>
                <a:schemeClr val="tx1">
                  <a:lumMod val="75000"/>
                  <a:lumOff val="25000"/>
                </a:schemeClr>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06753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down)">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down)">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wipe(down)">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wipe(down)">
                                      <p:cBhvr>
                                        <p:cTn id="35" dur="500"/>
                                        <p:tgtEl>
                                          <p:spTgt spid="1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wipe(down)">
                                      <p:cBhvr>
                                        <p:cTn id="40" dur="500"/>
                                        <p:tgtEl>
                                          <p:spTgt spid="1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wipe(down)">
                                      <p:cBhvr>
                                        <p:cTn id="45" dur="500"/>
                                        <p:tgtEl>
                                          <p:spTgt spid="13">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4">
                                            <p:txEl>
                                              <p:pRg st="0" end="0"/>
                                            </p:txEl>
                                          </p:spTgt>
                                        </p:tgtEl>
                                        <p:attrNameLst>
                                          <p:attrName>style.visibility</p:attrName>
                                        </p:attrNameLst>
                                      </p:cBhvr>
                                      <p:to>
                                        <p:strVal val="visible"/>
                                      </p:to>
                                    </p:set>
                                    <p:animEffect transition="in" filter="wipe(down)">
                                      <p:cBhvr>
                                        <p:cTn id="5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build="p"/>
      <p:bldP spid="7" grpId="0" build="p"/>
      <p:bldP spid="8" grpId="0" build="p"/>
      <p:bldP spid="9" grpId="0" build="p"/>
      <p:bldP spid="10" grpId="0" build="p"/>
      <p:bldP spid="11" grpId="0" build="p"/>
      <p:bldP spid="12" grpId="0" build="p"/>
      <p:bldP spid="13" grpId="0" build="p"/>
      <p:bldP spid="1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721672" y="404952"/>
            <a:ext cx="3280921" cy="33855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Identificación de nuestra causa raíz</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grpSp>
        <p:nvGrpSpPr>
          <p:cNvPr id="8" name="Grupo 7"/>
          <p:cNvGrpSpPr/>
          <p:nvPr/>
        </p:nvGrpSpPr>
        <p:grpSpPr>
          <a:xfrm>
            <a:off x="862782" y="934563"/>
            <a:ext cx="7485126" cy="3390639"/>
            <a:chOff x="0" y="285694"/>
            <a:chExt cx="10359709" cy="5794515"/>
          </a:xfrm>
        </p:grpSpPr>
        <p:grpSp>
          <p:nvGrpSpPr>
            <p:cNvPr id="9" name="Grupo 8"/>
            <p:cNvGrpSpPr/>
            <p:nvPr/>
          </p:nvGrpSpPr>
          <p:grpSpPr>
            <a:xfrm>
              <a:off x="0" y="285694"/>
              <a:ext cx="10359709" cy="5794515"/>
              <a:chOff x="0" y="285694"/>
              <a:chExt cx="10359709" cy="5794515"/>
            </a:xfrm>
          </p:grpSpPr>
          <p:grpSp>
            <p:nvGrpSpPr>
              <p:cNvPr id="11" name="Grupo 10"/>
              <p:cNvGrpSpPr/>
              <p:nvPr/>
            </p:nvGrpSpPr>
            <p:grpSpPr>
              <a:xfrm>
                <a:off x="0" y="600438"/>
                <a:ext cx="10359709" cy="5479771"/>
                <a:chOff x="0" y="36558"/>
                <a:chExt cx="10359709" cy="5479771"/>
              </a:xfrm>
            </p:grpSpPr>
            <p:grpSp>
              <p:nvGrpSpPr>
                <p:cNvPr id="14" name="Grupo 13"/>
                <p:cNvGrpSpPr/>
                <p:nvPr/>
              </p:nvGrpSpPr>
              <p:grpSpPr>
                <a:xfrm>
                  <a:off x="0" y="36558"/>
                  <a:ext cx="10359709" cy="5479771"/>
                  <a:chOff x="0" y="36558"/>
                  <a:chExt cx="10359709" cy="5479771"/>
                </a:xfrm>
              </p:grpSpPr>
              <p:sp>
                <p:nvSpPr>
                  <p:cNvPr id="20" name="Triángulo isósceles 2"/>
                  <p:cNvSpPr/>
                  <p:nvPr/>
                </p:nvSpPr>
                <p:spPr>
                  <a:xfrm rot="16200000" flipH="1">
                    <a:off x="5208569" y="-1157425"/>
                    <a:ext cx="114300" cy="7488000"/>
                  </a:xfrm>
                  <a:custGeom>
                    <a:avLst/>
                    <a:gdLst>
                      <a:gd name="connsiteX0" fmla="*/ 0 w 2762250"/>
                      <a:gd name="connsiteY0" fmla="*/ 3248025 h 3248025"/>
                      <a:gd name="connsiteX1" fmla="*/ 1381125 w 2762250"/>
                      <a:gd name="connsiteY1" fmla="*/ 0 h 3248025"/>
                      <a:gd name="connsiteX2" fmla="*/ 2762250 w 2762250"/>
                      <a:gd name="connsiteY2" fmla="*/ 3248025 h 3248025"/>
                      <a:gd name="connsiteX3" fmla="*/ 0 w 2762250"/>
                      <a:gd name="connsiteY3" fmla="*/ 3248025 h 3248025"/>
                      <a:gd name="connsiteX0" fmla="*/ 0 w 1604645"/>
                      <a:gd name="connsiteY0" fmla="*/ 3248025 h 3248025"/>
                      <a:gd name="connsiteX1" fmla="*/ 1381125 w 1604645"/>
                      <a:gd name="connsiteY1" fmla="*/ 0 h 3248025"/>
                      <a:gd name="connsiteX2" fmla="*/ 1604645 w 1604645"/>
                      <a:gd name="connsiteY2" fmla="*/ 3248025 h 3248025"/>
                      <a:gd name="connsiteX3" fmla="*/ 0 w 1604645"/>
                      <a:gd name="connsiteY3" fmla="*/ 3248025 h 3248025"/>
                      <a:gd name="connsiteX0" fmla="*/ 0 w 342900"/>
                      <a:gd name="connsiteY0" fmla="*/ 3248025 h 3248025"/>
                      <a:gd name="connsiteX1" fmla="*/ 119380 w 342900"/>
                      <a:gd name="connsiteY1" fmla="*/ 0 h 3248025"/>
                      <a:gd name="connsiteX2" fmla="*/ 342900 w 342900"/>
                      <a:gd name="connsiteY2" fmla="*/ 3248025 h 3248025"/>
                      <a:gd name="connsiteX3" fmla="*/ 0 w 342900"/>
                      <a:gd name="connsiteY3" fmla="*/ 3248025 h 3248025"/>
                      <a:gd name="connsiteX0" fmla="*/ 0 w 347345"/>
                      <a:gd name="connsiteY0" fmla="*/ 3248025 h 3248025"/>
                      <a:gd name="connsiteX1" fmla="*/ 119380 w 347345"/>
                      <a:gd name="connsiteY1" fmla="*/ 0 h 3248025"/>
                      <a:gd name="connsiteX2" fmla="*/ 347345 w 347345"/>
                      <a:gd name="connsiteY2" fmla="*/ 3248025 h 3248025"/>
                      <a:gd name="connsiteX3" fmla="*/ 0 w 347345"/>
                      <a:gd name="connsiteY3" fmla="*/ 3248025 h 3248025"/>
                      <a:gd name="connsiteX0" fmla="*/ 0 w 233045"/>
                      <a:gd name="connsiteY0" fmla="*/ 3248025 h 3248025"/>
                      <a:gd name="connsiteX1" fmla="*/ 119380 w 233045"/>
                      <a:gd name="connsiteY1" fmla="*/ 0 h 3248025"/>
                      <a:gd name="connsiteX2" fmla="*/ 233045 w 233045"/>
                      <a:gd name="connsiteY2" fmla="*/ 3248025 h 3248025"/>
                      <a:gd name="connsiteX3" fmla="*/ 0 w 233045"/>
                      <a:gd name="connsiteY3" fmla="*/ 3248025 h 3248025"/>
                      <a:gd name="connsiteX0" fmla="*/ 0 w 114300"/>
                      <a:gd name="connsiteY0" fmla="*/ 3248025 h 3248025"/>
                      <a:gd name="connsiteX1" fmla="*/ 635 w 114300"/>
                      <a:gd name="connsiteY1" fmla="*/ 0 h 3248025"/>
                      <a:gd name="connsiteX2" fmla="*/ 114300 w 114300"/>
                      <a:gd name="connsiteY2" fmla="*/ 3248025 h 3248025"/>
                      <a:gd name="connsiteX3" fmla="*/ 0 w 114300"/>
                      <a:gd name="connsiteY3" fmla="*/ 3248025 h 3248025"/>
                    </a:gdLst>
                    <a:ahLst/>
                    <a:cxnLst>
                      <a:cxn ang="0">
                        <a:pos x="connsiteX0" y="connsiteY0"/>
                      </a:cxn>
                      <a:cxn ang="0">
                        <a:pos x="connsiteX1" y="connsiteY1"/>
                      </a:cxn>
                      <a:cxn ang="0">
                        <a:pos x="connsiteX2" y="connsiteY2"/>
                      </a:cxn>
                      <a:cxn ang="0">
                        <a:pos x="connsiteX3" y="connsiteY3"/>
                      </a:cxn>
                    </a:cxnLst>
                    <a:rect l="l" t="t" r="r" b="b"/>
                    <a:pathLst>
                      <a:path w="114300" h="3248025">
                        <a:moveTo>
                          <a:pt x="0" y="3248025"/>
                        </a:moveTo>
                        <a:cubicBezTo>
                          <a:pt x="212" y="2165350"/>
                          <a:pt x="423" y="1082675"/>
                          <a:pt x="635" y="0"/>
                        </a:cubicBezTo>
                        <a:lnTo>
                          <a:pt x="114300" y="3248025"/>
                        </a:lnTo>
                        <a:lnTo>
                          <a:pt x="0" y="3248025"/>
                        </a:lnTo>
                        <a:close/>
                      </a:path>
                    </a:pathLst>
                  </a:custGeom>
                  <a:solidFill>
                    <a:srgbClr val="0070C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1" name="Triángulo isósceles 3"/>
                  <p:cNvSpPr/>
                  <p:nvPr/>
                </p:nvSpPr>
                <p:spPr>
                  <a:xfrm rot="5400000">
                    <a:off x="-374968" y="1723349"/>
                    <a:ext cx="2365375" cy="1615440"/>
                  </a:xfrm>
                  <a:custGeom>
                    <a:avLst/>
                    <a:gdLst>
                      <a:gd name="connsiteX0" fmla="*/ 0 w 2743200"/>
                      <a:gd name="connsiteY0" fmla="*/ 2514600 h 2514600"/>
                      <a:gd name="connsiteX1" fmla="*/ 1371600 w 2743200"/>
                      <a:gd name="connsiteY1" fmla="*/ 0 h 2514600"/>
                      <a:gd name="connsiteX2" fmla="*/ 2743200 w 2743200"/>
                      <a:gd name="connsiteY2" fmla="*/ 2514600 h 2514600"/>
                      <a:gd name="connsiteX3" fmla="*/ 0 w 2743200"/>
                      <a:gd name="connsiteY3" fmla="*/ 2514600 h 2514600"/>
                      <a:gd name="connsiteX0" fmla="*/ 0 w 2743200"/>
                      <a:gd name="connsiteY0" fmla="*/ 2514600 h 2514600"/>
                      <a:gd name="connsiteX1" fmla="*/ 1371600 w 2743200"/>
                      <a:gd name="connsiteY1" fmla="*/ 0 h 2514600"/>
                      <a:gd name="connsiteX2" fmla="*/ 2743200 w 2743200"/>
                      <a:gd name="connsiteY2" fmla="*/ 2514600 h 2514600"/>
                      <a:gd name="connsiteX3" fmla="*/ 1369476 w 2743200"/>
                      <a:gd name="connsiteY3" fmla="*/ 1719295 h 2514600"/>
                      <a:gd name="connsiteX4" fmla="*/ 0 w 2743200"/>
                      <a:gd name="connsiteY4" fmla="*/ 2514600 h 2514600"/>
                      <a:gd name="connsiteX0" fmla="*/ 0 w 2743200"/>
                      <a:gd name="connsiteY0" fmla="*/ 2514600 h 2514600"/>
                      <a:gd name="connsiteX1" fmla="*/ 1371600 w 2743200"/>
                      <a:gd name="connsiteY1" fmla="*/ 0 h 2514600"/>
                      <a:gd name="connsiteX2" fmla="*/ 2743200 w 2743200"/>
                      <a:gd name="connsiteY2" fmla="*/ 2514600 h 2514600"/>
                      <a:gd name="connsiteX3" fmla="*/ 1369476 w 2743200"/>
                      <a:gd name="connsiteY3" fmla="*/ 1719295 h 2514600"/>
                      <a:gd name="connsiteX4" fmla="*/ 0 w 2743200"/>
                      <a:gd name="connsiteY4" fmla="*/ 2514600 h 2514600"/>
                      <a:gd name="connsiteX0" fmla="*/ 0 w 2743200"/>
                      <a:gd name="connsiteY0" fmla="*/ 2514600 h 2514600"/>
                      <a:gd name="connsiteX1" fmla="*/ 1371600 w 2743200"/>
                      <a:gd name="connsiteY1" fmla="*/ 0 h 2514600"/>
                      <a:gd name="connsiteX2" fmla="*/ 2743200 w 2743200"/>
                      <a:gd name="connsiteY2" fmla="*/ 2514600 h 2514600"/>
                      <a:gd name="connsiteX3" fmla="*/ 1369476 w 2743200"/>
                      <a:gd name="connsiteY3" fmla="*/ 1719295 h 2514600"/>
                      <a:gd name="connsiteX4" fmla="*/ 0 w 2743200"/>
                      <a:gd name="connsiteY4" fmla="*/ 2514600 h 2514600"/>
                      <a:gd name="connsiteX0" fmla="*/ 0 w 2743200"/>
                      <a:gd name="connsiteY0" fmla="*/ 2166905 h 2166905"/>
                      <a:gd name="connsiteX1" fmla="*/ 1369476 w 2743200"/>
                      <a:gd name="connsiteY1" fmla="*/ 0 h 2166905"/>
                      <a:gd name="connsiteX2" fmla="*/ 2743200 w 2743200"/>
                      <a:gd name="connsiteY2" fmla="*/ 2166905 h 2166905"/>
                      <a:gd name="connsiteX3" fmla="*/ 1369476 w 2743200"/>
                      <a:gd name="connsiteY3" fmla="*/ 1371600 h 2166905"/>
                      <a:gd name="connsiteX4" fmla="*/ 0 w 2743200"/>
                      <a:gd name="connsiteY4" fmla="*/ 2166905 h 2166905"/>
                      <a:gd name="connsiteX0" fmla="*/ 0 w 2743200"/>
                      <a:gd name="connsiteY0" fmla="*/ 2166905 h 2166905"/>
                      <a:gd name="connsiteX1" fmla="*/ 1369476 w 2743200"/>
                      <a:gd name="connsiteY1" fmla="*/ 0 h 2166905"/>
                      <a:gd name="connsiteX2" fmla="*/ 2743200 w 2743200"/>
                      <a:gd name="connsiteY2" fmla="*/ 2166905 h 2166905"/>
                      <a:gd name="connsiteX3" fmla="*/ 1369476 w 2743200"/>
                      <a:gd name="connsiteY3" fmla="*/ 1371600 h 2166905"/>
                      <a:gd name="connsiteX4" fmla="*/ 0 w 2743200"/>
                      <a:gd name="connsiteY4" fmla="*/ 2166905 h 2166905"/>
                      <a:gd name="connsiteX0" fmla="*/ 0 w 2743200"/>
                      <a:gd name="connsiteY0" fmla="*/ 2166905 h 2166905"/>
                      <a:gd name="connsiteX1" fmla="*/ 1369476 w 2743200"/>
                      <a:gd name="connsiteY1" fmla="*/ 0 h 2166905"/>
                      <a:gd name="connsiteX2" fmla="*/ 2743200 w 2743200"/>
                      <a:gd name="connsiteY2" fmla="*/ 2166905 h 2166905"/>
                      <a:gd name="connsiteX3" fmla="*/ 1369476 w 2743200"/>
                      <a:gd name="connsiteY3" fmla="*/ 1371600 h 2166905"/>
                      <a:gd name="connsiteX4" fmla="*/ 0 w 2743200"/>
                      <a:gd name="connsiteY4" fmla="*/ 2166905 h 2166905"/>
                      <a:gd name="connsiteX0" fmla="*/ 0 w 2743200"/>
                      <a:gd name="connsiteY0" fmla="*/ 2166905 h 2166905"/>
                      <a:gd name="connsiteX1" fmla="*/ 1369476 w 2743200"/>
                      <a:gd name="connsiteY1" fmla="*/ 0 h 2166905"/>
                      <a:gd name="connsiteX2" fmla="*/ 2743200 w 2743200"/>
                      <a:gd name="connsiteY2" fmla="*/ 2166905 h 2166905"/>
                      <a:gd name="connsiteX3" fmla="*/ 1366192 w 2743200"/>
                      <a:gd name="connsiteY3" fmla="*/ 1372635 h 2166905"/>
                      <a:gd name="connsiteX4" fmla="*/ 0 w 2743200"/>
                      <a:gd name="connsiteY4" fmla="*/ 2166905 h 2166905"/>
                      <a:gd name="connsiteX0" fmla="*/ 0 w 2743200"/>
                      <a:gd name="connsiteY0" fmla="*/ 1937421 h 1937421"/>
                      <a:gd name="connsiteX1" fmla="*/ 1366192 w 2743200"/>
                      <a:gd name="connsiteY1" fmla="*/ 0 h 1937421"/>
                      <a:gd name="connsiteX2" fmla="*/ 2743200 w 2743200"/>
                      <a:gd name="connsiteY2" fmla="*/ 1937421 h 1937421"/>
                      <a:gd name="connsiteX3" fmla="*/ 1366192 w 2743200"/>
                      <a:gd name="connsiteY3" fmla="*/ 1143151 h 1937421"/>
                      <a:gd name="connsiteX4" fmla="*/ 0 w 2743200"/>
                      <a:gd name="connsiteY4" fmla="*/ 1937421 h 1937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937421">
                        <a:moveTo>
                          <a:pt x="0" y="1937421"/>
                        </a:moveTo>
                        <a:cubicBezTo>
                          <a:pt x="456492" y="1215119"/>
                          <a:pt x="1225010" y="154668"/>
                          <a:pt x="1366192" y="0"/>
                        </a:cubicBezTo>
                        <a:cubicBezTo>
                          <a:pt x="1398431" y="91598"/>
                          <a:pt x="2285292" y="1215119"/>
                          <a:pt x="2743200" y="1937421"/>
                        </a:cubicBezTo>
                        <a:cubicBezTo>
                          <a:pt x="2258629" y="1933698"/>
                          <a:pt x="1787700" y="941922"/>
                          <a:pt x="1366192" y="1143151"/>
                        </a:cubicBezTo>
                        <a:cubicBezTo>
                          <a:pt x="1067355" y="1045646"/>
                          <a:pt x="456492" y="1672319"/>
                          <a:pt x="0" y="1937421"/>
                        </a:cubicBezTo>
                        <a:close/>
                      </a:path>
                    </a:pathLst>
                  </a:cu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nvGrpSpPr>
                  <p:cNvPr id="22" name="Grupo 21"/>
                  <p:cNvGrpSpPr/>
                  <p:nvPr/>
                </p:nvGrpSpPr>
                <p:grpSpPr>
                  <a:xfrm>
                    <a:off x="2023383" y="36558"/>
                    <a:ext cx="8336326" cy="5479771"/>
                    <a:chOff x="1180091" y="36558"/>
                    <a:chExt cx="8336326" cy="5479771"/>
                  </a:xfrm>
                </p:grpSpPr>
                <p:grpSp>
                  <p:nvGrpSpPr>
                    <p:cNvPr id="23" name="Grupo 22"/>
                    <p:cNvGrpSpPr/>
                    <p:nvPr/>
                  </p:nvGrpSpPr>
                  <p:grpSpPr>
                    <a:xfrm>
                      <a:off x="2277373" y="36558"/>
                      <a:ext cx="7239044" cy="5090460"/>
                      <a:chOff x="1733909" y="36558"/>
                      <a:chExt cx="7239044" cy="5090460"/>
                    </a:xfrm>
                  </p:grpSpPr>
                  <p:sp>
                    <p:nvSpPr>
                      <p:cNvPr id="26" name="Forma libre: forma 6"/>
                      <p:cNvSpPr/>
                      <p:nvPr/>
                    </p:nvSpPr>
                    <p:spPr>
                      <a:xfrm>
                        <a:off x="6593286" y="1149223"/>
                        <a:ext cx="2379667" cy="2821216"/>
                      </a:xfrm>
                      <a:custGeom>
                        <a:avLst/>
                        <a:gdLst>
                          <a:gd name="connsiteX0" fmla="*/ 9633 w 2114099"/>
                          <a:gd name="connsiteY0" fmla="*/ 339325 h 2008168"/>
                          <a:gd name="connsiteX1" fmla="*/ 608722 w 2114099"/>
                          <a:gd name="connsiteY1" fmla="*/ 1001477 h 2008168"/>
                          <a:gd name="connsiteX2" fmla="*/ 167288 w 2114099"/>
                          <a:gd name="connsiteY2" fmla="*/ 1994705 h 2008168"/>
                          <a:gd name="connsiteX3" fmla="*/ 2011853 w 2114099"/>
                          <a:gd name="connsiteY3" fmla="*/ 1553270 h 2008168"/>
                          <a:gd name="connsiteX4" fmla="*/ 1649247 w 2114099"/>
                          <a:gd name="connsiteY4" fmla="*/ 1222194 h 2008168"/>
                          <a:gd name="connsiteX5" fmla="*/ 2106447 w 2114099"/>
                          <a:gd name="connsiteY5" fmla="*/ 1190663 h 2008168"/>
                          <a:gd name="connsiteX6" fmla="*/ 1192047 w 2114099"/>
                          <a:gd name="connsiteY6" fmla="*/ 39781 h 2008168"/>
                          <a:gd name="connsiteX7" fmla="*/ 9633 w 2114099"/>
                          <a:gd name="connsiteY7" fmla="*/ 339325 h 200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4099" h="2008168">
                            <a:moveTo>
                              <a:pt x="9633" y="339325"/>
                            </a:moveTo>
                            <a:cubicBezTo>
                              <a:pt x="-87588" y="499608"/>
                              <a:pt x="582446" y="725581"/>
                              <a:pt x="608722" y="1001477"/>
                            </a:cubicBezTo>
                            <a:cubicBezTo>
                              <a:pt x="634998" y="1277373"/>
                              <a:pt x="-66567" y="1902740"/>
                              <a:pt x="167288" y="1994705"/>
                            </a:cubicBezTo>
                            <a:cubicBezTo>
                              <a:pt x="401143" y="2086670"/>
                              <a:pt x="1764860" y="1682022"/>
                              <a:pt x="2011853" y="1553270"/>
                            </a:cubicBezTo>
                            <a:cubicBezTo>
                              <a:pt x="2258846" y="1424518"/>
                              <a:pt x="1633481" y="1282629"/>
                              <a:pt x="1649247" y="1222194"/>
                            </a:cubicBezTo>
                            <a:cubicBezTo>
                              <a:pt x="1665013" y="1161760"/>
                              <a:pt x="2182647" y="1387732"/>
                              <a:pt x="2106447" y="1190663"/>
                            </a:cubicBezTo>
                            <a:cubicBezTo>
                              <a:pt x="2030247" y="993594"/>
                              <a:pt x="1536261" y="184298"/>
                              <a:pt x="1192047" y="39781"/>
                            </a:cubicBezTo>
                            <a:cubicBezTo>
                              <a:pt x="847833" y="-104736"/>
                              <a:pt x="106854" y="179042"/>
                              <a:pt x="9633" y="339325"/>
                            </a:cubicBezTo>
                            <a:close/>
                          </a:path>
                        </a:pathLst>
                      </a:custGeom>
                      <a:solidFill>
                        <a:schemeClr val="accent5">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nSpc>
                            <a:spcPct val="107000"/>
                          </a:lnSpc>
                          <a:spcAft>
                            <a:spcPts val="730"/>
                          </a:spcAft>
                        </a:pPr>
                        <a:r>
                          <a:rPr lang="es-ES" sz="1200" b="1">
                            <a:solidFill>
                              <a:srgbClr val="000000"/>
                            </a:solidFill>
                            <a:effectLst/>
                            <a:latin typeface="Times New Roman" panose="02020603050405020304" pitchFamily="18" charset="0"/>
                            <a:ea typeface="Times New Roman" panose="02020603050405020304" pitchFamily="18" charset="0"/>
                          </a:rPr>
                          <a:t> </a:t>
                        </a:r>
                        <a:endParaRPr lang="es-MX" sz="1200">
                          <a:solidFill>
                            <a:srgbClr val="000000"/>
                          </a:solidFill>
                          <a:effectLst/>
                          <a:latin typeface="Times New Roman" panose="02020603050405020304" pitchFamily="18" charset="0"/>
                          <a:ea typeface="Times New Roman" panose="02020603050405020304" pitchFamily="18" charset="0"/>
                        </a:endParaRPr>
                      </a:p>
                    </p:txBody>
                  </p:sp>
                  <p:cxnSp>
                    <p:nvCxnSpPr>
                      <p:cNvPr id="27" name="Conector recto 26"/>
                      <p:cNvCxnSpPr/>
                      <p:nvPr/>
                    </p:nvCxnSpPr>
                    <p:spPr>
                      <a:xfrm>
                        <a:off x="5435394" y="36558"/>
                        <a:ext cx="1251585" cy="25146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2029922" y="36558"/>
                        <a:ext cx="1251585" cy="25146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flipV="1">
                        <a:off x="5435394" y="2612418"/>
                        <a:ext cx="1251585" cy="25146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flipV="1">
                        <a:off x="1733909" y="2527540"/>
                        <a:ext cx="1251585" cy="25146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1940943" y="4304581"/>
                        <a:ext cx="231381" cy="228403"/>
                      </a:xfrm>
                      <a:prstGeom prst="ellipse">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2" name="Elipse 31"/>
                      <p:cNvSpPr/>
                      <p:nvPr/>
                    </p:nvSpPr>
                    <p:spPr>
                      <a:xfrm>
                        <a:off x="6372255" y="2950234"/>
                        <a:ext cx="231140" cy="227965"/>
                      </a:xfrm>
                      <a:prstGeom prst="ellipse">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3" name="Elipse 32"/>
                      <p:cNvSpPr/>
                      <p:nvPr/>
                    </p:nvSpPr>
                    <p:spPr>
                      <a:xfrm>
                        <a:off x="2729523" y="1589304"/>
                        <a:ext cx="231140" cy="227965"/>
                      </a:xfrm>
                      <a:prstGeom prst="ellipse">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4" name="Elipse 33"/>
                      <p:cNvSpPr/>
                      <p:nvPr/>
                    </p:nvSpPr>
                    <p:spPr>
                      <a:xfrm>
                        <a:off x="5569555" y="422085"/>
                        <a:ext cx="231381" cy="228403"/>
                      </a:xfrm>
                      <a:prstGeom prst="ellipse">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5" name="Elipse 34"/>
                      <p:cNvSpPr/>
                      <p:nvPr/>
                    </p:nvSpPr>
                    <p:spPr>
                      <a:xfrm>
                        <a:off x="2138289" y="361172"/>
                        <a:ext cx="231381" cy="228403"/>
                      </a:xfrm>
                      <a:prstGeom prst="ellipse">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6" name="Elipse 35"/>
                      <p:cNvSpPr/>
                      <p:nvPr/>
                    </p:nvSpPr>
                    <p:spPr>
                      <a:xfrm>
                        <a:off x="6053291" y="1464910"/>
                        <a:ext cx="231140" cy="227965"/>
                      </a:xfrm>
                      <a:prstGeom prst="ellipse">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7" name="Elipse 36"/>
                      <p:cNvSpPr/>
                      <p:nvPr/>
                    </p:nvSpPr>
                    <p:spPr>
                      <a:xfrm>
                        <a:off x="2415396" y="3329796"/>
                        <a:ext cx="231381" cy="228403"/>
                      </a:xfrm>
                      <a:prstGeom prst="ellipse">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8" name="Elipse 37"/>
                      <p:cNvSpPr/>
                      <p:nvPr/>
                    </p:nvSpPr>
                    <p:spPr>
                      <a:xfrm>
                        <a:off x="5770014" y="4067246"/>
                        <a:ext cx="231381" cy="228403"/>
                      </a:xfrm>
                      <a:prstGeom prst="ellipse">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sp>
                  <p:nvSpPr>
                    <p:cNvPr id="24" name="Cuadro de texto 2"/>
                    <p:cNvSpPr txBox="1">
                      <a:spLocks noChangeArrowheads="1"/>
                    </p:cNvSpPr>
                    <p:nvPr/>
                  </p:nvSpPr>
                  <p:spPr bwMode="auto">
                    <a:xfrm>
                      <a:off x="1180091" y="5042140"/>
                      <a:ext cx="1878017" cy="474189"/>
                    </a:xfrm>
                    <a:prstGeom prst="rect">
                      <a:avLst/>
                    </a:prstGeom>
                    <a:solidFill>
                      <a:schemeClr val="accent4">
                        <a:lumMod val="40000"/>
                        <a:lumOff val="6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noAutofit/>
                    </a:bodyPr>
                    <a:lstStyle/>
                    <a:p>
                      <a:pPr marL="6350" indent="-6350" algn="ctr">
                        <a:lnSpc>
                          <a:spcPct val="107000"/>
                        </a:lnSpc>
                        <a:spcAft>
                          <a:spcPts val="730"/>
                        </a:spcAft>
                      </a:pPr>
                      <a:r>
                        <a:rPr lang="es-PE" sz="1050" b="1" dirty="0">
                          <a:solidFill>
                            <a:srgbClr val="000000"/>
                          </a:solidFill>
                          <a:effectLst/>
                          <a:latin typeface="Times New Roman" panose="02020603050405020304" pitchFamily="18" charset="0"/>
                          <a:ea typeface="Times New Roman" panose="02020603050405020304" pitchFamily="18" charset="0"/>
                        </a:rPr>
                        <a:t>Materiales</a:t>
                      </a:r>
                      <a:endParaRPr lang="es-MX" sz="1050" dirty="0">
                        <a:solidFill>
                          <a:srgbClr val="000000"/>
                        </a:solidFill>
                        <a:effectLst/>
                        <a:latin typeface="Times New Roman" panose="02020603050405020304" pitchFamily="18" charset="0"/>
                        <a:ea typeface="Times New Roman" panose="02020603050405020304" pitchFamily="18" charset="0"/>
                      </a:endParaRPr>
                    </a:p>
                  </p:txBody>
                </p:sp>
                <p:sp>
                  <p:nvSpPr>
                    <p:cNvPr id="25" name="Cuadro de texto 2"/>
                    <p:cNvSpPr txBox="1">
                      <a:spLocks noChangeArrowheads="1"/>
                    </p:cNvSpPr>
                    <p:nvPr/>
                  </p:nvSpPr>
                  <p:spPr bwMode="auto">
                    <a:xfrm>
                      <a:off x="4628869" y="5065334"/>
                      <a:ext cx="1820719" cy="450995"/>
                    </a:xfrm>
                    <a:prstGeom prst="rect">
                      <a:avLst/>
                    </a:prstGeom>
                    <a:solidFill>
                      <a:schemeClr val="accent6">
                        <a:lumMod val="60000"/>
                        <a:lumOff val="4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noAutofit/>
                    </a:bodyPr>
                    <a:lstStyle/>
                    <a:p>
                      <a:pPr marL="6350" indent="-6350" algn="ctr">
                        <a:lnSpc>
                          <a:spcPct val="107000"/>
                        </a:lnSpc>
                        <a:spcAft>
                          <a:spcPts val="730"/>
                        </a:spcAft>
                      </a:pPr>
                      <a:r>
                        <a:rPr lang="es-ES" sz="1000" b="1" dirty="0">
                          <a:solidFill>
                            <a:srgbClr val="000000"/>
                          </a:solidFill>
                          <a:effectLst/>
                          <a:latin typeface="Times New Roman" panose="02020603050405020304" pitchFamily="18" charset="0"/>
                          <a:ea typeface="Times New Roman" panose="02020603050405020304" pitchFamily="18" charset="0"/>
                        </a:rPr>
                        <a:t>Equipo</a:t>
                      </a:r>
                      <a:endParaRPr lang="es-MX" sz="1000" dirty="0">
                        <a:solidFill>
                          <a:srgbClr val="000000"/>
                        </a:solidFill>
                        <a:effectLst/>
                        <a:latin typeface="Times New Roman" panose="02020603050405020304" pitchFamily="18" charset="0"/>
                        <a:ea typeface="Times New Roman" panose="02020603050405020304" pitchFamily="18" charset="0"/>
                      </a:endParaRPr>
                    </a:p>
                  </p:txBody>
                </p:sp>
              </p:grpSp>
            </p:grpSp>
            <p:sp>
              <p:nvSpPr>
                <p:cNvPr id="16" name="Cuadro de texto 2"/>
                <p:cNvSpPr txBox="1">
                  <a:spLocks noChangeArrowheads="1"/>
                </p:cNvSpPr>
                <p:nvPr/>
              </p:nvSpPr>
              <p:spPr bwMode="auto">
                <a:xfrm>
                  <a:off x="1056102" y="3977135"/>
                  <a:ext cx="2849539" cy="548251"/>
                </a:xfrm>
                <a:prstGeom prst="rect">
                  <a:avLst/>
                </a:prstGeom>
                <a:noFill/>
                <a:ln w="9525">
                  <a:noFill/>
                  <a:miter lim="800000"/>
                  <a:headEnd/>
                  <a:tailEnd/>
                </a:ln>
              </p:spPr>
              <p:txBody>
                <a:bodyPr rot="0" vert="horz" wrap="square" lIns="91440" tIns="45720" rIns="91440" bIns="45720" anchor="t" anchorCtr="0">
                  <a:noAutofit/>
                </a:bodyPr>
                <a:lstStyle/>
                <a:p>
                  <a:pPr marL="6350" indent="-6350">
                    <a:lnSpc>
                      <a:spcPct val="107000"/>
                    </a:lnSpc>
                    <a:spcAft>
                      <a:spcPts val="800"/>
                    </a:spcAft>
                  </a:pPr>
                  <a:r>
                    <a:rPr lang="es-PE" sz="800" dirty="0">
                      <a:solidFill>
                        <a:srgbClr val="000000"/>
                      </a:solidFill>
                      <a:effectLst/>
                      <a:latin typeface="Times New Roman" panose="02020603050405020304" pitchFamily="18" charset="0"/>
                      <a:ea typeface="Times New Roman" panose="02020603050405020304" pitchFamily="18" charset="0"/>
                    </a:rPr>
                    <a:t>Materiales con fallos de fábrica y materiales en mal estado.</a:t>
                  </a:r>
                  <a:endParaRPr lang="es-MX" sz="800" dirty="0">
                    <a:solidFill>
                      <a:srgbClr val="000000"/>
                    </a:solidFill>
                    <a:effectLst/>
                    <a:latin typeface="Times New Roman" panose="02020603050405020304" pitchFamily="18" charset="0"/>
                    <a:ea typeface="Times New Roman" panose="02020603050405020304" pitchFamily="18" charset="0"/>
                  </a:endParaRPr>
                </a:p>
                <a:p>
                  <a:pPr marL="6350" indent="-6350">
                    <a:lnSpc>
                      <a:spcPct val="107000"/>
                    </a:lnSpc>
                    <a:spcAft>
                      <a:spcPts val="730"/>
                    </a:spcAft>
                  </a:pPr>
                  <a:r>
                    <a:rPr lang="es-PE" sz="1200" dirty="0">
                      <a:solidFill>
                        <a:srgbClr val="000000"/>
                      </a:solidFill>
                      <a:effectLst/>
                      <a:latin typeface="Times New Roman" panose="02020603050405020304" pitchFamily="18" charset="0"/>
                      <a:ea typeface="Times New Roman" panose="02020603050405020304" pitchFamily="18" charset="0"/>
                    </a:rPr>
                    <a:t> </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17" name="Cuadro de texto 2"/>
                <p:cNvSpPr txBox="1">
                  <a:spLocks noChangeArrowheads="1"/>
                </p:cNvSpPr>
                <p:nvPr/>
              </p:nvSpPr>
              <p:spPr bwMode="auto">
                <a:xfrm>
                  <a:off x="5346303" y="246169"/>
                  <a:ext cx="1952157" cy="603553"/>
                </a:xfrm>
                <a:prstGeom prst="rect">
                  <a:avLst/>
                </a:prstGeom>
                <a:noFill/>
                <a:ln w="9525">
                  <a:noFill/>
                  <a:miter lim="800000"/>
                  <a:headEnd/>
                  <a:tailEnd/>
                </a:ln>
              </p:spPr>
              <p:txBody>
                <a:bodyPr rot="0" vert="horz" wrap="square" lIns="91440" tIns="45720" rIns="91440" bIns="45720" anchor="t" anchorCtr="0">
                  <a:noAutofit/>
                </a:bodyPr>
                <a:lstStyle/>
                <a:p>
                  <a:pPr marL="6350" indent="-6350">
                    <a:lnSpc>
                      <a:spcPct val="107000"/>
                    </a:lnSpc>
                    <a:spcAft>
                      <a:spcPts val="800"/>
                    </a:spcAft>
                  </a:pPr>
                  <a:r>
                    <a:rPr lang="es-PE" sz="800" dirty="0">
                      <a:solidFill>
                        <a:srgbClr val="000000"/>
                      </a:solidFill>
                      <a:effectLst/>
                      <a:latin typeface="Times New Roman" panose="02020603050405020304" pitchFamily="18" charset="0"/>
                      <a:ea typeface="Times New Roman" panose="02020603050405020304" pitchFamily="18" charset="0"/>
                    </a:rPr>
                    <a:t>Desarrollo simple de la lista de materiales.</a:t>
                  </a:r>
                  <a:endParaRPr lang="es-MX" sz="800" dirty="0">
                    <a:solidFill>
                      <a:srgbClr val="000000"/>
                    </a:solidFill>
                    <a:effectLst/>
                    <a:latin typeface="Times New Roman" panose="02020603050405020304" pitchFamily="18" charset="0"/>
                    <a:ea typeface="Times New Roman" panose="02020603050405020304" pitchFamily="18" charset="0"/>
                  </a:endParaRPr>
                </a:p>
                <a:p>
                  <a:pPr marL="6350" indent="-6350" algn="ctr">
                    <a:lnSpc>
                      <a:spcPct val="107000"/>
                    </a:lnSpc>
                    <a:spcAft>
                      <a:spcPts val="730"/>
                    </a:spcAft>
                  </a:pPr>
                  <a:r>
                    <a:rPr lang="es-PE" sz="1200" dirty="0">
                      <a:solidFill>
                        <a:srgbClr val="000000"/>
                      </a:solidFill>
                      <a:effectLst/>
                      <a:latin typeface="Times New Roman" panose="02020603050405020304" pitchFamily="18" charset="0"/>
                      <a:ea typeface="Times New Roman" panose="02020603050405020304" pitchFamily="18" charset="0"/>
                    </a:rPr>
                    <a:t> </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19" name="Cuadro de texto 2"/>
                <p:cNvSpPr txBox="1">
                  <a:spLocks noChangeArrowheads="1"/>
                </p:cNvSpPr>
                <p:nvPr/>
              </p:nvSpPr>
              <p:spPr bwMode="auto">
                <a:xfrm>
                  <a:off x="1668821" y="267657"/>
                  <a:ext cx="2087605" cy="657748"/>
                </a:xfrm>
                <a:prstGeom prst="rect">
                  <a:avLst/>
                </a:prstGeom>
                <a:noFill/>
                <a:ln w="9525">
                  <a:noFill/>
                  <a:miter lim="800000"/>
                  <a:headEnd/>
                  <a:tailEnd/>
                </a:ln>
              </p:spPr>
              <p:txBody>
                <a:bodyPr rot="0" vert="horz" wrap="square" lIns="91440" tIns="45720" rIns="91440" bIns="45720" anchor="t" anchorCtr="0">
                  <a:noAutofit/>
                </a:bodyPr>
                <a:lstStyle/>
                <a:p>
                  <a:pPr marL="6350" indent="-6350">
                    <a:lnSpc>
                      <a:spcPct val="107000"/>
                    </a:lnSpc>
                    <a:spcAft>
                      <a:spcPts val="800"/>
                    </a:spcAft>
                  </a:pPr>
                  <a:r>
                    <a:rPr lang="es-PE" sz="800" dirty="0">
                      <a:solidFill>
                        <a:srgbClr val="000000"/>
                      </a:solidFill>
                      <a:effectLst/>
                      <a:latin typeface="Times New Roman" panose="02020603050405020304" pitchFamily="18" charset="0"/>
                      <a:ea typeface="Times New Roman" panose="02020603050405020304" pitchFamily="18" charset="0"/>
                    </a:rPr>
                    <a:t>Jornadas laborales excesivas y pesadas.</a:t>
                  </a:r>
                  <a:endParaRPr lang="es-MX" sz="800" dirty="0">
                    <a:solidFill>
                      <a:srgbClr val="000000"/>
                    </a:solidFill>
                    <a:effectLst/>
                    <a:latin typeface="Times New Roman" panose="02020603050405020304" pitchFamily="18" charset="0"/>
                    <a:ea typeface="Times New Roman" panose="02020603050405020304" pitchFamily="18" charset="0"/>
                  </a:endParaRPr>
                </a:p>
                <a:p>
                  <a:pPr marL="6350" indent="-6350" algn="ctr">
                    <a:lnSpc>
                      <a:spcPct val="107000"/>
                    </a:lnSpc>
                    <a:spcAft>
                      <a:spcPts val="730"/>
                    </a:spcAft>
                  </a:pPr>
                  <a:r>
                    <a:rPr lang="es-PE" sz="800" dirty="0">
                      <a:solidFill>
                        <a:srgbClr val="000000"/>
                      </a:solidFill>
                      <a:effectLst/>
                      <a:latin typeface="Times New Roman" panose="02020603050405020304" pitchFamily="18" charset="0"/>
                      <a:ea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endParaRPr>
                </a:p>
              </p:txBody>
            </p:sp>
          </p:grpSp>
          <p:sp>
            <p:nvSpPr>
              <p:cNvPr id="12" name="Cuadro de texto 2"/>
              <p:cNvSpPr txBox="1">
                <a:spLocks noChangeArrowheads="1"/>
              </p:cNvSpPr>
              <p:nvPr/>
            </p:nvSpPr>
            <p:spPr bwMode="auto">
              <a:xfrm>
                <a:off x="2023384" y="297682"/>
                <a:ext cx="2240966" cy="449805"/>
              </a:xfrm>
              <a:prstGeom prst="rect">
                <a:avLst/>
              </a:prstGeom>
              <a:solidFill>
                <a:schemeClr val="accent6">
                  <a:lumMod val="60000"/>
                  <a:lumOff val="4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noAutofit/>
              </a:bodyPr>
              <a:lstStyle/>
              <a:p>
                <a:pPr marL="6350" indent="-6350" algn="ctr">
                  <a:lnSpc>
                    <a:spcPct val="107000"/>
                  </a:lnSpc>
                  <a:spcAft>
                    <a:spcPts val="730"/>
                  </a:spcAft>
                </a:pPr>
                <a:r>
                  <a:rPr lang="es-PE" sz="1000" b="1" dirty="0">
                    <a:solidFill>
                      <a:srgbClr val="000000"/>
                    </a:solidFill>
                    <a:effectLst/>
                    <a:latin typeface="Times New Roman" panose="02020603050405020304" pitchFamily="18" charset="0"/>
                    <a:ea typeface="Times New Roman" panose="02020603050405020304" pitchFamily="18" charset="0"/>
                  </a:rPr>
                  <a:t>Personal (mano de obra)</a:t>
                </a:r>
                <a:endParaRPr lang="es-MX" sz="1000" dirty="0">
                  <a:solidFill>
                    <a:srgbClr val="000000"/>
                  </a:solidFill>
                  <a:effectLst/>
                  <a:latin typeface="Times New Roman" panose="02020603050405020304" pitchFamily="18" charset="0"/>
                  <a:ea typeface="Times New Roman" panose="02020603050405020304" pitchFamily="18" charset="0"/>
                </a:endParaRPr>
              </a:p>
            </p:txBody>
          </p:sp>
          <p:sp>
            <p:nvSpPr>
              <p:cNvPr id="13" name="Cuadro de texto 2"/>
              <p:cNvSpPr txBox="1">
                <a:spLocks noChangeArrowheads="1"/>
              </p:cNvSpPr>
              <p:nvPr/>
            </p:nvSpPr>
            <p:spPr bwMode="auto">
              <a:xfrm>
                <a:off x="5822612" y="285694"/>
                <a:ext cx="1470268" cy="453178"/>
              </a:xfrm>
              <a:prstGeom prst="rect">
                <a:avLst/>
              </a:prstGeom>
              <a:solidFill>
                <a:schemeClr val="accent4">
                  <a:lumMod val="40000"/>
                  <a:lumOff val="6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noAutofit/>
              </a:bodyPr>
              <a:lstStyle/>
              <a:p>
                <a:pPr marL="6350" indent="-6350" algn="ctr">
                  <a:lnSpc>
                    <a:spcPct val="107000"/>
                  </a:lnSpc>
                  <a:spcAft>
                    <a:spcPts val="730"/>
                  </a:spcAft>
                </a:pPr>
                <a:r>
                  <a:rPr lang="es-PE" sz="1000" b="1" dirty="0">
                    <a:solidFill>
                      <a:srgbClr val="000000"/>
                    </a:solidFill>
                    <a:effectLst/>
                    <a:latin typeface="Times New Roman" panose="02020603050405020304" pitchFamily="18" charset="0"/>
                    <a:ea typeface="Times New Roman" panose="02020603050405020304" pitchFamily="18" charset="0"/>
                  </a:rPr>
                  <a:t>Métodos</a:t>
                </a:r>
                <a:endParaRPr lang="es-MX" sz="1000" dirty="0">
                  <a:solidFill>
                    <a:srgbClr val="000000"/>
                  </a:solidFill>
                  <a:effectLst/>
                  <a:latin typeface="Times New Roman" panose="02020603050405020304" pitchFamily="18" charset="0"/>
                  <a:ea typeface="Times New Roman" panose="02020603050405020304" pitchFamily="18" charset="0"/>
                </a:endParaRPr>
              </a:p>
            </p:txBody>
          </p:sp>
        </p:grpSp>
        <p:sp>
          <p:nvSpPr>
            <p:cNvPr id="10" name="Elipse 9"/>
            <p:cNvSpPr/>
            <p:nvPr/>
          </p:nvSpPr>
          <p:spPr>
            <a:xfrm>
              <a:off x="9608964" y="2616003"/>
              <a:ext cx="252000" cy="25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sp>
        <p:nvSpPr>
          <p:cNvPr id="39" name="Cuadro de texto 2"/>
          <p:cNvSpPr txBox="1">
            <a:spLocks noChangeArrowheads="1"/>
          </p:cNvSpPr>
          <p:nvPr/>
        </p:nvSpPr>
        <p:spPr bwMode="auto">
          <a:xfrm>
            <a:off x="2283470" y="2815134"/>
            <a:ext cx="1668125" cy="287993"/>
          </a:xfrm>
          <a:prstGeom prst="rect">
            <a:avLst/>
          </a:prstGeom>
          <a:noFill/>
          <a:ln w="9525">
            <a:noFill/>
            <a:miter lim="800000"/>
            <a:headEnd/>
            <a:tailEnd/>
          </a:ln>
        </p:spPr>
        <p:txBody>
          <a:bodyPr rot="0" vert="horz" wrap="square" lIns="91440" tIns="45720" rIns="91440" bIns="45720" anchor="t" anchorCtr="0">
            <a:noAutofit/>
          </a:bodyPr>
          <a:lstStyle/>
          <a:p>
            <a:pPr marL="6350" indent="-6350">
              <a:lnSpc>
                <a:spcPct val="107000"/>
              </a:lnSpc>
              <a:spcAft>
                <a:spcPts val="800"/>
              </a:spcAft>
            </a:pPr>
            <a:r>
              <a:rPr lang="es-PE" sz="800" dirty="0">
                <a:solidFill>
                  <a:srgbClr val="000000"/>
                </a:solidFill>
                <a:effectLst/>
                <a:latin typeface="Times New Roman" panose="02020603050405020304" pitchFamily="18" charset="0"/>
                <a:ea typeface="Times New Roman" panose="02020603050405020304" pitchFamily="18" charset="0"/>
              </a:rPr>
              <a:t>No contar con el stock actual de los materiales.</a:t>
            </a:r>
            <a:endParaRPr lang="es-MX" sz="800" dirty="0">
              <a:solidFill>
                <a:srgbClr val="000000"/>
              </a:solidFill>
              <a:effectLst/>
              <a:latin typeface="Times New Roman" panose="02020603050405020304" pitchFamily="18" charset="0"/>
              <a:ea typeface="Times New Roman" panose="02020603050405020304" pitchFamily="18" charset="0"/>
            </a:endParaRPr>
          </a:p>
          <a:p>
            <a:pPr marL="6350" indent="-6350">
              <a:lnSpc>
                <a:spcPct val="107000"/>
              </a:lnSpc>
              <a:spcAft>
                <a:spcPts val="730"/>
              </a:spcAft>
            </a:pPr>
            <a:r>
              <a:rPr lang="es-PE" sz="1200" dirty="0">
                <a:solidFill>
                  <a:srgbClr val="000000"/>
                </a:solidFill>
                <a:effectLst/>
                <a:latin typeface="Times New Roman" panose="02020603050405020304" pitchFamily="18" charset="0"/>
                <a:ea typeface="Times New Roman" panose="02020603050405020304" pitchFamily="18" charset="0"/>
              </a:rPr>
              <a:t> </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40" name="Cuadro de texto 2"/>
          <p:cNvSpPr txBox="1">
            <a:spLocks noChangeArrowheads="1"/>
          </p:cNvSpPr>
          <p:nvPr/>
        </p:nvSpPr>
        <p:spPr bwMode="auto">
          <a:xfrm>
            <a:off x="5293892" y="1845077"/>
            <a:ext cx="1030645" cy="342825"/>
          </a:xfrm>
          <a:prstGeom prst="rect">
            <a:avLst/>
          </a:prstGeom>
          <a:noFill/>
          <a:ln w="9525">
            <a:noFill/>
            <a:miter lim="800000"/>
            <a:headEnd/>
            <a:tailEnd/>
          </a:ln>
        </p:spPr>
        <p:txBody>
          <a:bodyPr rot="0" vert="horz" wrap="square" lIns="91440" tIns="45720" rIns="91440" bIns="45720" anchor="t" anchorCtr="0">
            <a:noAutofit/>
          </a:bodyPr>
          <a:lstStyle/>
          <a:p>
            <a:pPr marL="6350" indent="-6350">
              <a:lnSpc>
                <a:spcPct val="107000"/>
              </a:lnSpc>
              <a:spcAft>
                <a:spcPts val="800"/>
              </a:spcAft>
            </a:pPr>
            <a:r>
              <a:rPr lang="es-PE" sz="800" dirty="0">
                <a:solidFill>
                  <a:srgbClr val="000000"/>
                </a:solidFill>
                <a:effectLst/>
                <a:latin typeface="Times New Roman" panose="02020603050405020304" pitchFamily="18" charset="0"/>
                <a:ea typeface="Times New Roman" panose="02020603050405020304" pitchFamily="18" charset="0"/>
              </a:rPr>
              <a:t>Demora al buscar un material solicitado.</a:t>
            </a:r>
            <a:endParaRPr lang="es-MX" sz="800" dirty="0">
              <a:solidFill>
                <a:srgbClr val="000000"/>
              </a:solidFill>
              <a:effectLst/>
              <a:latin typeface="Times New Roman" panose="02020603050405020304" pitchFamily="18" charset="0"/>
              <a:ea typeface="Times New Roman" panose="02020603050405020304" pitchFamily="18" charset="0"/>
            </a:endParaRPr>
          </a:p>
          <a:p>
            <a:pPr marL="6350" indent="-6350" algn="ctr">
              <a:lnSpc>
                <a:spcPct val="107000"/>
              </a:lnSpc>
              <a:spcAft>
                <a:spcPts val="730"/>
              </a:spcAft>
            </a:pPr>
            <a:r>
              <a:rPr lang="es-PE" sz="800" dirty="0">
                <a:solidFill>
                  <a:srgbClr val="000000"/>
                </a:solidFill>
                <a:effectLst/>
                <a:latin typeface="Times New Roman" panose="02020603050405020304" pitchFamily="18" charset="0"/>
                <a:ea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endParaRPr>
          </a:p>
        </p:txBody>
      </p:sp>
      <p:sp>
        <p:nvSpPr>
          <p:cNvPr id="41" name="Cuadro de texto 2"/>
          <p:cNvSpPr txBox="1">
            <a:spLocks noChangeArrowheads="1"/>
          </p:cNvSpPr>
          <p:nvPr/>
        </p:nvSpPr>
        <p:spPr bwMode="auto">
          <a:xfrm>
            <a:off x="2081008" y="1870445"/>
            <a:ext cx="1832477" cy="358355"/>
          </a:xfrm>
          <a:prstGeom prst="rect">
            <a:avLst/>
          </a:prstGeom>
          <a:noFill/>
          <a:ln w="9525">
            <a:noFill/>
            <a:miter lim="800000"/>
            <a:headEnd/>
            <a:tailEnd/>
          </a:ln>
        </p:spPr>
        <p:txBody>
          <a:bodyPr rot="0" vert="horz" wrap="square" lIns="91440" tIns="45720" rIns="91440" bIns="45720" anchor="t" anchorCtr="0">
            <a:noAutofit/>
          </a:bodyPr>
          <a:lstStyle/>
          <a:p>
            <a:pPr marL="6350" indent="-6350" algn="just">
              <a:lnSpc>
                <a:spcPct val="107000"/>
              </a:lnSpc>
              <a:spcAft>
                <a:spcPts val="800"/>
              </a:spcAft>
            </a:pPr>
            <a:r>
              <a:rPr lang="es-PE" sz="800" dirty="0">
                <a:solidFill>
                  <a:srgbClr val="000000"/>
                </a:solidFill>
                <a:effectLst/>
                <a:latin typeface="Times New Roman" panose="02020603050405020304" pitchFamily="18" charset="0"/>
                <a:ea typeface="Times New Roman" panose="02020603050405020304" pitchFamily="18" charset="0"/>
              </a:rPr>
              <a:t>Falta de capacitación al personal sobre el ingreso y salida de materiales.</a:t>
            </a:r>
            <a:endParaRPr lang="es-MX" sz="800" dirty="0">
              <a:solidFill>
                <a:srgbClr val="000000"/>
              </a:solidFill>
              <a:effectLst/>
              <a:latin typeface="Times New Roman" panose="02020603050405020304" pitchFamily="18" charset="0"/>
              <a:ea typeface="Times New Roman" panose="02020603050405020304" pitchFamily="18" charset="0"/>
            </a:endParaRPr>
          </a:p>
          <a:p>
            <a:pPr marL="6350" indent="-6350" algn="ctr">
              <a:lnSpc>
                <a:spcPct val="107000"/>
              </a:lnSpc>
              <a:spcAft>
                <a:spcPts val="730"/>
              </a:spcAft>
            </a:pPr>
            <a:r>
              <a:rPr lang="es-PE" sz="800" dirty="0">
                <a:solidFill>
                  <a:srgbClr val="000000"/>
                </a:solidFill>
                <a:effectLst/>
                <a:latin typeface="Times New Roman" panose="02020603050405020304" pitchFamily="18" charset="0"/>
                <a:ea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endParaRPr>
          </a:p>
        </p:txBody>
      </p:sp>
      <p:sp>
        <p:nvSpPr>
          <p:cNvPr id="42" name="Cuadro de texto 2"/>
          <p:cNvSpPr txBox="1">
            <a:spLocks noChangeArrowheads="1"/>
          </p:cNvSpPr>
          <p:nvPr/>
        </p:nvSpPr>
        <p:spPr bwMode="auto">
          <a:xfrm>
            <a:off x="3863497" y="3315055"/>
            <a:ext cx="2230120" cy="349215"/>
          </a:xfrm>
          <a:prstGeom prst="rect">
            <a:avLst/>
          </a:prstGeom>
          <a:noFill/>
          <a:ln w="9525">
            <a:noFill/>
            <a:miter lim="800000"/>
            <a:headEnd/>
            <a:tailEnd/>
          </a:ln>
        </p:spPr>
        <p:txBody>
          <a:bodyPr rot="0" vert="horz" wrap="square" lIns="91440" tIns="45720" rIns="91440" bIns="45720" anchor="t" anchorCtr="0">
            <a:noAutofit/>
          </a:bodyPr>
          <a:lstStyle/>
          <a:p>
            <a:pPr marL="6350" indent="-6350">
              <a:lnSpc>
                <a:spcPct val="107000"/>
              </a:lnSpc>
              <a:spcAft>
                <a:spcPts val="800"/>
              </a:spcAft>
            </a:pPr>
            <a:r>
              <a:rPr lang="es-PE" sz="800">
                <a:solidFill>
                  <a:srgbClr val="000000"/>
                </a:solidFill>
                <a:effectLst/>
                <a:latin typeface="Times New Roman" panose="02020603050405020304" pitchFamily="18" charset="0"/>
                <a:ea typeface="Times New Roman" panose="02020603050405020304" pitchFamily="18" charset="0"/>
              </a:rPr>
              <a:t>Extravió de documentos y registros relacionados a almacén (Guía de remisión, Nota de entrada, etc.).</a:t>
            </a:r>
            <a:endParaRPr lang="es-MX" sz="800">
              <a:solidFill>
                <a:srgbClr val="000000"/>
              </a:solidFill>
              <a:effectLst/>
              <a:latin typeface="Times New Roman" panose="02020603050405020304" pitchFamily="18" charset="0"/>
              <a:ea typeface="Times New Roman" panose="02020603050405020304" pitchFamily="18" charset="0"/>
            </a:endParaRPr>
          </a:p>
          <a:p>
            <a:pPr marL="6350" indent="-6350">
              <a:lnSpc>
                <a:spcPct val="107000"/>
              </a:lnSpc>
              <a:spcAft>
                <a:spcPts val="730"/>
              </a:spcAft>
            </a:pPr>
            <a:r>
              <a:rPr lang="es-PE" sz="800">
                <a:solidFill>
                  <a:srgbClr val="000000"/>
                </a:solidFill>
                <a:effectLst/>
                <a:latin typeface="Times New Roman" panose="02020603050405020304" pitchFamily="18" charset="0"/>
                <a:ea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endParaRPr>
          </a:p>
        </p:txBody>
      </p:sp>
      <p:sp>
        <p:nvSpPr>
          <p:cNvPr id="43" name="Cuadro de texto 71"/>
          <p:cNvSpPr txBox="1"/>
          <p:nvPr/>
        </p:nvSpPr>
        <p:spPr>
          <a:xfrm>
            <a:off x="1136139" y="3102505"/>
            <a:ext cx="1672203" cy="318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gn="just">
              <a:lnSpc>
                <a:spcPct val="107000"/>
              </a:lnSpc>
              <a:spcAft>
                <a:spcPts val="730"/>
              </a:spcAft>
            </a:pPr>
            <a:r>
              <a:rPr lang="es-ES" sz="700" dirty="0">
                <a:solidFill>
                  <a:srgbClr val="000000"/>
                </a:solidFill>
                <a:effectLst/>
                <a:latin typeface="Times New Roman" panose="02020603050405020304" pitchFamily="18" charset="0"/>
                <a:ea typeface="Times New Roman" panose="02020603050405020304" pitchFamily="18" charset="0"/>
              </a:rPr>
              <a:t>No contar con la información actual de los materiales que hay en almacén </a:t>
            </a:r>
            <a:endParaRPr lang="es-MX" sz="1000" dirty="0">
              <a:solidFill>
                <a:srgbClr val="000000"/>
              </a:solidFill>
              <a:effectLst/>
              <a:latin typeface="Times New Roman" panose="02020603050405020304" pitchFamily="18" charset="0"/>
              <a:ea typeface="Times New Roman" panose="02020603050405020304" pitchFamily="18" charset="0"/>
            </a:endParaRPr>
          </a:p>
        </p:txBody>
      </p:sp>
      <p:sp>
        <p:nvSpPr>
          <p:cNvPr id="44" name="Cuadro de texto 72"/>
          <p:cNvSpPr txBox="1"/>
          <p:nvPr/>
        </p:nvSpPr>
        <p:spPr>
          <a:xfrm>
            <a:off x="959067" y="3745553"/>
            <a:ext cx="1365655" cy="2875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gn="just">
              <a:lnSpc>
                <a:spcPct val="107000"/>
              </a:lnSpc>
              <a:spcAft>
                <a:spcPts val="730"/>
              </a:spcAft>
            </a:pPr>
            <a:r>
              <a:rPr lang="es-ES" sz="700" dirty="0">
                <a:solidFill>
                  <a:srgbClr val="000000"/>
                </a:solidFill>
                <a:effectLst/>
                <a:latin typeface="Times New Roman" panose="02020603050405020304" pitchFamily="18" charset="0"/>
                <a:ea typeface="Times New Roman" panose="02020603050405020304" pitchFamily="18" charset="0"/>
              </a:rPr>
              <a:t>Posibles riesgos a accidentes en el área laboral. </a:t>
            </a:r>
            <a:endParaRPr lang="es-MX" sz="1000" dirty="0">
              <a:solidFill>
                <a:srgbClr val="000000"/>
              </a:solidFill>
              <a:effectLst/>
              <a:latin typeface="Times New Roman" panose="02020603050405020304" pitchFamily="18" charset="0"/>
              <a:ea typeface="Times New Roman" panose="02020603050405020304" pitchFamily="18" charset="0"/>
            </a:endParaRPr>
          </a:p>
        </p:txBody>
      </p:sp>
      <p:sp>
        <p:nvSpPr>
          <p:cNvPr id="45" name="Cuadro de texto 69"/>
          <p:cNvSpPr txBox="1"/>
          <p:nvPr/>
        </p:nvSpPr>
        <p:spPr>
          <a:xfrm>
            <a:off x="987830" y="1553483"/>
            <a:ext cx="1509536" cy="318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gn="just">
              <a:lnSpc>
                <a:spcPct val="107000"/>
              </a:lnSpc>
              <a:spcAft>
                <a:spcPts val="730"/>
              </a:spcAft>
            </a:pPr>
            <a:r>
              <a:rPr lang="es-ES" sz="700" dirty="0">
                <a:solidFill>
                  <a:srgbClr val="000000"/>
                </a:solidFill>
                <a:effectLst/>
                <a:latin typeface="Times New Roman" panose="02020603050405020304" pitchFamily="18" charset="0"/>
                <a:ea typeface="Times New Roman" panose="02020603050405020304" pitchFamily="18" charset="0"/>
              </a:rPr>
              <a:t>Poca eficiencia al trabajar y errores al momento de ingresar información</a:t>
            </a:r>
            <a:endParaRPr lang="es-MX" sz="1000" dirty="0">
              <a:solidFill>
                <a:srgbClr val="000000"/>
              </a:solidFill>
              <a:effectLst/>
              <a:latin typeface="Times New Roman" panose="02020603050405020304" pitchFamily="18" charset="0"/>
              <a:ea typeface="Times New Roman" panose="02020603050405020304" pitchFamily="18" charset="0"/>
            </a:endParaRPr>
          </a:p>
        </p:txBody>
      </p:sp>
      <p:sp>
        <p:nvSpPr>
          <p:cNvPr id="46" name="Cuadro de texto 67"/>
          <p:cNvSpPr txBox="1"/>
          <p:nvPr/>
        </p:nvSpPr>
        <p:spPr>
          <a:xfrm>
            <a:off x="3777101" y="1482695"/>
            <a:ext cx="1351011" cy="318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gn="just">
              <a:lnSpc>
                <a:spcPct val="107000"/>
              </a:lnSpc>
              <a:spcAft>
                <a:spcPts val="730"/>
              </a:spcAft>
            </a:pPr>
            <a:r>
              <a:rPr lang="es-ES" sz="700" dirty="0">
                <a:solidFill>
                  <a:srgbClr val="000000"/>
                </a:solidFill>
                <a:effectLst/>
                <a:latin typeface="Times New Roman" panose="02020603050405020304" pitchFamily="18" charset="0"/>
                <a:ea typeface="Times New Roman" panose="02020603050405020304" pitchFamily="18" charset="0"/>
              </a:rPr>
              <a:t>No poder entender a detalle los materiales que salen e ingresan. </a:t>
            </a:r>
            <a:endParaRPr lang="es-MX" sz="1000" dirty="0">
              <a:solidFill>
                <a:srgbClr val="000000"/>
              </a:solidFill>
              <a:effectLst/>
              <a:latin typeface="Times New Roman" panose="02020603050405020304" pitchFamily="18" charset="0"/>
              <a:ea typeface="Times New Roman" panose="02020603050405020304" pitchFamily="18" charset="0"/>
            </a:endParaRPr>
          </a:p>
        </p:txBody>
      </p:sp>
      <p:sp>
        <p:nvSpPr>
          <p:cNvPr id="47" name="Cuadro de texto 65"/>
          <p:cNvSpPr txBox="1"/>
          <p:nvPr/>
        </p:nvSpPr>
        <p:spPr>
          <a:xfrm>
            <a:off x="4227046" y="2145263"/>
            <a:ext cx="1365053" cy="2926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nSpc>
                <a:spcPct val="107000"/>
              </a:lnSpc>
              <a:spcAft>
                <a:spcPts val="730"/>
              </a:spcAft>
            </a:pPr>
            <a:r>
              <a:rPr lang="es-ES" sz="700" dirty="0">
                <a:solidFill>
                  <a:srgbClr val="000000"/>
                </a:solidFill>
                <a:effectLst/>
                <a:latin typeface="Times New Roman" panose="02020603050405020304" pitchFamily="18" charset="0"/>
                <a:ea typeface="Times New Roman" panose="02020603050405020304" pitchFamily="18" charset="0"/>
              </a:rPr>
              <a:t>Pérdida de tiempo en ejecutar los procesos </a:t>
            </a:r>
            <a:endParaRPr lang="es-MX" sz="1000" dirty="0">
              <a:solidFill>
                <a:srgbClr val="000000"/>
              </a:solidFill>
              <a:effectLst/>
              <a:latin typeface="Times New Roman" panose="02020603050405020304" pitchFamily="18" charset="0"/>
              <a:ea typeface="Times New Roman" panose="02020603050405020304" pitchFamily="18" charset="0"/>
            </a:endParaRPr>
          </a:p>
        </p:txBody>
      </p:sp>
      <p:cxnSp>
        <p:nvCxnSpPr>
          <p:cNvPr id="48" name="Conector recto de flecha 47"/>
          <p:cNvCxnSpPr>
            <a:stCxn id="45" idx="0"/>
            <a:endCxn id="19" idx="1"/>
          </p:cNvCxnSpPr>
          <p:nvPr/>
        </p:nvCxnSpPr>
        <p:spPr>
          <a:xfrm flipV="1">
            <a:off x="1742598" y="1446401"/>
            <a:ext cx="325945" cy="107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a:stCxn id="43" idx="0"/>
            <a:endCxn id="39" idx="1"/>
          </p:cNvCxnSpPr>
          <p:nvPr/>
        </p:nvCxnSpPr>
        <p:spPr>
          <a:xfrm flipV="1">
            <a:off x="1972241" y="2959131"/>
            <a:ext cx="311229" cy="14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a:stCxn id="44" idx="3"/>
            <a:endCxn id="16" idx="2"/>
          </p:cNvCxnSpPr>
          <p:nvPr/>
        </p:nvCxnSpPr>
        <p:spPr>
          <a:xfrm flipV="1">
            <a:off x="2324722" y="3745355"/>
            <a:ext cx="330547" cy="143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Cuadro de texto 2"/>
          <p:cNvSpPr txBox="1">
            <a:spLocks noChangeArrowheads="1"/>
          </p:cNvSpPr>
          <p:nvPr/>
        </p:nvSpPr>
        <p:spPr bwMode="auto">
          <a:xfrm>
            <a:off x="7000247" y="1949820"/>
            <a:ext cx="1049166" cy="1255212"/>
          </a:xfrm>
          <a:prstGeom prst="rect">
            <a:avLst/>
          </a:prstGeom>
          <a:noFill/>
          <a:ln w="9525">
            <a:noFill/>
            <a:miter lim="800000"/>
            <a:headEnd/>
            <a:tailEnd/>
          </a:ln>
        </p:spPr>
        <p:txBody>
          <a:bodyPr rot="0" vert="horz" wrap="square" lIns="91440" tIns="45720" rIns="91440" bIns="45720" anchor="t" anchorCtr="0">
            <a:noAutofit/>
          </a:bodyPr>
          <a:lstStyle/>
          <a:p>
            <a:pPr marL="6350" indent="-6350" algn="ctr">
              <a:lnSpc>
                <a:spcPct val="107000"/>
              </a:lnSpc>
              <a:spcAft>
                <a:spcPts val="730"/>
              </a:spcAft>
            </a:pPr>
            <a:r>
              <a:rPr lang="es-PE" sz="1200" b="1" dirty="0">
                <a:solidFill>
                  <a:srgbClr val="000000"/>
                </a:solidFill>
                <a:effectLst/>
                <a:latin typeface="Times New Roman" panose="02020603050405020304" pitchFamily="18" charset="0"/>
                <a:ea typeface="Times New Roman" panose="02020603050405020304" pitchFamily="18" charset="0"/>
              </a:rPr>
              <a:t>Falta de control del ingreso y salida de materiales a almacén.</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cxnSp>
        <p:nvCxnSpPr>
          <p:cNvPr id="64" name="Conector recto de flecha 63"/>
          <p:cNvCxnSpPr>
            <a:stCxn id="46" idx="0"/>
            <a:endCxn id="17" idx="1"/>
          </p:cNvCxnSpPr>
          <p:nvPr/>
        </p:nvCxnSpPr>
        <p:spPr>
          <a:xfrm flipV="1">
            <a:off x="4452607" y="1417971"/>
            <a:ext cx="273001" cy="64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p:cNvCxnSpPr>
            <a:stCxn id="47" idx="0"/>
            <a:endCxn id="40" idx="1"/>
          </p:cNvCxnSpPr>
          <p:nvPr/>
        </p:nvCxnSpPr>
        <p:spPr>
          <a:xfrm flipV="1">
            <a:off x="4909573" y="2016490"/>
            <a:ext cx="384319" cy="1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24293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721672" y="413002"/>
            <a:ext cx="3280921" cy="33855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Pareto de la causa raíz</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graphicFrame>
        <p:nvGraphicFramePr>
          <p:cNvPr id="6" name="Tabla 5"/>
          <p:cNvGraphicFramePr>
            <a:graphicFrameLocks noGrp="1"/>
          </p:cNvGraphicFramePr>
          <p:nvPr>
            <p:extLst>
              <p:ext uri="{D42A27DB-BD31-4B8C-83A1-F6EECF244321}">
                <p14:modId xmlns:p14="http://schemas.microsoft.com/office/powerpoint/2010/main" val="3599444108"/>
              </p:ext>
            </p:extLst>
          </p:nvPr>
        </p:nvGraphicFramePr>
        <p:xfrm>
          <a:off x="3582918" y="981907"/>
          <a:ext cx="5279666" cy="3280193"/>
        </p:xfrm>
        <a:graphic>
          <a:graphicData uri="http://schemas.openxmlformats.org/drawingml/2006/table">
            <a:tbl>
              <a:tblPr firstRow="1" firstCol="1" bandRow="1">
                <a:effectLst>
                  <a:outerShdw blurRad="50800" dist="38100" algn="l" rotWithShape="0">
                    <a:prstClr val="black">
                      <a:alpha val="40000"/>
                    </a:prstClr>
                  </a:outerShdw>
                </a:effectLst>
                <a:tableStyleId>{5940675A-B579-460E-94D1-54222C63F5DA}</a:tableStyleId>
              </a:tblPr>
              <a:tblGrid>
                <a:gridCol w="2381026">
                  <a:extLst>
                    <a:ext uri="{9D8B030D-6E8A-4147-A177-3AD203B41FA5}">
                      <a16:colId xmlns:a16="http://schemas.microsoft.com/office/drawing/2014/main" val="3673589942"/>
                    </a:ext>
                  </a:extLst>
                </a:gridCol>
                <a:gridCol w="828183">
                  <a:extLst>
                    <a:ext uri="{9D8B030D-6E8A-4147-A177-3AD203B41FA5}">
                      <a16:colId xmlns:a16="http://schemas.microsoft.com/office/drawing/2014/main" val="656261136"/>
                    </a:ext>
                  </a:extLst>
                </a:gridCol>
                <a:gridCol w="1017975">
                  <a:extLst>
                    <a:ext uri="{9D8B030D-6E8A-4147-A177-3AD203B41FA5}">
                      <a16:colId xmlns:a16="http://schemas.microsoft.com/office/drawing/2014/main" val="3426581511"/>
                    </a:ext>
                  </a:extLst>
                </a:gridCol>
                <a:gridCol w="1052482">
                  <a:extLst>
                    <a:ext uri="{9D8B030D-6E8A-4147-A177-3AD203B41FA5}">
                      <a16:colId xmlns:a16="http://schemas.microsoft.com/office/drawing/2014/main" val="4231669325"/>
                    </a:ext>
                  </a:extLst>
                </a:gridCol>
              </a:tblGrid>
              <a:tr h="521505">
                <a:tc>
                  <a:txBody>
                    <a:bodyPr/>
                    <a:lstStyle/>
                    <a:p>
                      <a:pPr marL="6350" indent="-6350" algn="ctr">
                        <a:lnSpc>
                          <a:spcPct val="107000"/>
                        </a:lnSpc>
                        <a:spcAft>
                          <a:spcPts val="0"/>
                        </a:spcAft>
                      </a:pPr>
                      <a:r>
                        <a:rPr lang="es-PE" sz="1000" b="1" dirty="0">
                          <a:effectLst/>
                          <a:latin typeface="Times New Roman" panose="02020603050405020304" pitchFamily="18" charset="0"/>
                          <a:cs typeface="Times New Roman" panose="02020603050405020304" pitchFamily="18" charset="0"/>
                        </a:rPr>
                        <a:t>Incidencia/Causa</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rgbClr val="EC7320"/>
                    </a:solidFill>
                  </a:tcPr>
                </a:tc>
                <a:tc>
                  <a:txBody>
                    <a:bodyPr/>
                    <a:lstStyle/>
                    <a:p>
                      <a:pPr marL="6350" indent="-6350" algn="ctr">
                        <a:lnSpc>
                          <a:spcPct val="107000"/>
                        </a:lnSpc>
                        <a:spcAft>
                          <a:spcPts val="0"/>
                        </a:spcAft>
                      </a:pPr>
                      <a:r>
                        <a:rPr lang="es-PE" sz="1000" b="1" dirty="0">
                          <a:effectLst/>
                          <a:latin typeface="Times New Roman" panose="02020603050405020304" pitchFamily="18" charset="0"/>
                          <a:cs typeface="Times New Roman" panose="02020603050405020304" pitchFamily="18" charset="0"/>
                        </a:rPr>
                        <a:t>Frecuencia</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rgbClr val="EC7320"/>
                    </a:solidFill>
                  </a:tcPr>
                </a:tc>
                <a:tc>
                  <a:txBody>
                    <a:bodyPr/>
                    <a:lstStyle/>
                    <a:p>
                      <a:pPr marL="6350" indent="-6350" algn="ctr">
                        <a:lnSpc>
                          <a:spcPct val="107000"/>
                        </a:lnSpc>
                        <a:spcAft>
                          <a:spcPts val="0"/>
                        </a:spcAft>
                      </a:pPr>
                      <a:r>
                        <a:rPr lang="es-PE" sz="1000" b="1" dirty="0">
                          <a:effectLst/>
                          <a:latin typeface="Times New Roman" panose="02020603050405020304" pitchFamily="18" charset="0"/>
                          <a:cs typeface="Times New Roman" panose="02020603050405020304" pitchFamily="18" charset="0"/>
                        </a:rPr>
                        <a:t>Participación porcentual</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rgbClr val="EC7320"/>
                    </a:solidFill>
                  </a:tcPr>
                </a:tc>
                <a:tc>
                  <a:txBody>
                    <a:bodyPr/>
                    <a:lstStyle/>
                    <a:p>
                      <a:pPr marL="6350" indent="-6350" algn="ctr">
                        <a:lnSpc>
                          <a:spcPct val="107000"/>
                        </a:lnSpc>
                        <a:spcAft>
                          <a:spcPts val="0"/>
                        </a:spcAft>
                      </a:pPr>
                      <a:r>
                        <a:rPr lang="es-PE" sz="1000" b="1" dirty="0">
                          <a:effectLst/>
                          <a:latin typeface="Times New Roman" panose="02020603050405020304" pitchFamily="18" charset="0"/>
                          <a:cs typeface="Times New Roman" panose="02020603050405020304" pitchFamily="18" charset="0"/>
                        </a:rPr>
                        <a:t>Participación porcentual acumulada</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rgbClr val="EC7320"/>
                    </a:solidFill>
                  </a:tcPr>
                </a:tc>
                <a:extLst>
                  <a:ext uri="{0D108BD9-81ED-4DB2-BD59-A6C34878D82A}">
                    <a16:rowId xmlns:a16="http://schemas.microsoft.com/office/drawing/2014/main" val="3820656792"/>
                  </a:ext>
                </a:extLst>
              </a:tr>
              <a:tr h="388038">
                <a:tc>
                  <a:txBody>
                    <a:bodyPr/>
                    <a:lstStyle/>
                    <a:p>
                      <a:pPr marL="6350" indent="-6350" algn="l">
                        <a:lnSpc>
                          <a:spcPct val="107000"/>
                        </a:lnSpc>
                        <a:spcAft>
                          <a:spcPts val="800"/>
                        </a:spcAft>
                      </a:pPr>
                      <a:r>
                        <a:rPr lang="es-PE" sz="800" dirty="0">
                          <a:effectLst/>
                          <a:latin typeface="Times New Roman" panose="02020603050405020304" pitchFamily="18" charset="0"/>
                          <a:cs typeface="Times New Roman" panose="02020603050405020304" pitchFamily="18" charset="0"/>
                        </a:rPr>
                        <a:t>Extravió de documentos y registros relacionados a almacén (Guía de remisión, Nota de entrada, etc.).</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5</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28%</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a:effectLst/>
                          <a:latin typeface="Times New Roman" panose="02020603050405020304" pitchFamily="18" charset="0"/>
                          <a:cs typeface="Times New Roman" panose="02020603050405020304" pitchFamily="18" charset="0"/>
                        </a:rPr>
                        <a:t>27.8%</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extLst>
                  <a:ext uri="{0D108BD9-81ED-4DB2-BD59-A6C34878D82A}">
                    <a16:rowId xmlns:a16="http://schemas.microsoft.com/office/drawing/2014/main" val="1287008710"/>
                  </a:ext>
                </a:extLst>
              </a:tr>
              <a:tr h="380802">
                <a:tc>
                  <a:txBody>
                    <a:bodyPr/>
                    <a:lstStyle/>
                    <a:p>
                      <a:pPr marL="6350" indent="-6350" algn="l">
                        <a:lnSpc>
                          <a:spcPct val="107000"/>
                        </a:lnSpc>
                        <a:spcAft>
                          <a:spcPts val="800"/>
                        </a:spcAft>
                      </a:pPr>
                      <a:r>
                        <a:rPr lang="es-PE" sz="800" dirty="0">
                          <a:effectLst/>
                          <a:latin typeface="Times New Roman" panose="02020603050405020304" pitchFamily="18" charset="0"/>
                          <a:cs typeface="Times New Roman" panose="02020603050405020304" pitchFamily="18" charset="0"/>
                        </a:rPr>
                        <a:t>No contar con el stock actual de los materiales.</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4</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22%</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50.0%</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extLst>
                  <a:ext uri="{0D108BD9-81ED-4DB2-BD59-A6C34878D82A}">
                    <a16:rowId xmlns:a16="http://schemas.microsoft.com/office/drawing/2014/main" val="3184028993"/>
                  </a:ext>
                </a:extLst>
              </a:tr>
              <a:tr h="353974">
                <a:tc>
                  <a:txBody>
                    <a:bodyPr/>
                    <a:lstStyle/>
                    <a:p>
                      <a:pPr marL="6350" indent="-6350" algn="l">
                        <a:lnSpc>
                          <a:spcPct val="107000"/>
                        </a:lnSpc>
                        <a:spcAft>
                          <a:spcPts val="800"/>
                        </a:spcAft>
                      </a:pPr>
                      <a:r>
                        <a:rPr lang="es-PE" sz="800" dirty="0">
                          <a:effectLst/>
                          <a:latin typeface="Times New Roman" panose="02020603050405020304" pitchFamily="18" charset="0"/>
                          <a:cs typeface="Times New Roman" panose="02020603050405020304" pitchFamily="18" charset="0"/>
                        </a:rPr>
                        <a:t>Demora al buscar un material solicitado.</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3</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17%</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66.7%</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extLst>
                  <a:ext uri="{0D108BD9-81ED-4DB2-BD59-A6C34878D82A}">
                    <a16:rowId xmlns:a16="http://schemas.microsoft.com/office/drawing/2014/main" val="1731094576"/>
                  </a:ext>
                </a:extLst>
              </a:tr>
              <a:tr h="405905">
                <a:tc>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Materiales con fallos de fábrica y materiales en mal estado.</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2</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11%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77.8%</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extLst>
                  <a:ext uri="{0D108BD9-81ED-4DB2-BD59-A6C34878D82A}">
                    <a16:rowId xmlns:a16="http://schemas.microsoft.com/office/drawing/2014/main" val="2453025657"/>
                  </a:ext>
                </a:extLst>
              </a:tr>
              <a:tr h="300323">
                <a:tc>
                  <a:txBody>
                    <a:bodyPr/>
                    <a:lstStyle/>
                    <a:p>
                      <a:pPr marL="6350" indent="-6350" algn="l">
                        <a:lnSpc>
                          <a:spcPct val="107000"/>
                        </a:lnSpc>
                        <a:spcAft>
                          <a:spcPts val="800"/>
                        </a:spcAft>
                      </a:pPr>
                      <a:r>
                        <a:rPr lang="es-PE" sz="800" dirty="0">
                          <a:effectLst/>
                          <a:latin typeface="Times New Roman" panose="02020603050405020304" pitchFamily="18" charset="0"/>
                          <a:cs typeface="Times New Roman" panose="02020603050405020304" pitchFamily="18" charset="0"/>
                        </a:rPr>
                        <a:t>Desarrollo simple de la lista de materiales</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a:effectLst/>
                          <a:latin typeface="Times New Roman" panose="02020603050405020304" pitchFamily="18" charset="0"/>
                          <a:cs typeface="Times New Roman" panose="02020603050405020304" pitchFamily="18" charset="0"/>
                        </a:rPr>
                        <a:t>2</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11%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88.9%</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extLst>
                  <a:ext uri="{0D108BD9-81ED-4DB2-BD59-A6C34878D82A}">
                    <a16:rowId xmlns:a16="http://schemas.microsoft.com/office/drawing/2014/main" val="2167071859"/>
                  </a:ext>
                </a:extLst>
              </a:tr>
              <a:tr h="314767">
                <a:tc>
                  <a:txBody>
                    <a:bodyPr/>
                    <a:lstStyle/>
                    <a:p>
                      <a:pPr marL="6350" indent="-6350" algn="l">
                        <a:lnSpc>
                          <a:spcPct val="107000"/>
                        </a:lnSpc>
                        <a:spcAft>
                          <a:spcPts val="800"/>
                        </a:spcAft>
                      </a:pPr>
                      <a:r>
                        <a:rPr lang="es-PE" sz="800" dirty="0">
                          <a:effectLst/>
                          <a:latin typeface="Times New Roman" panose="02020603050405020304" pitchFamily="18" charset="0"/>
                          <a:cs typeface="Times New Roman" panose="02020603050405020304" pitchFamily="18" charset="0"/>
                        </a:rPr>
                        <a:t>Jornadas laborales excesivas y pesadas.</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6%</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94.4%</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extLst>
                  <a:ext uri="{0D108BD9-81ED-4DB2-BD59-A6C34878D82A}">
                    <a16:rowId xmlns:a16="http://schemas.microsoft.com/office/drawing/2014/main" val="4273677618"/>
                  </a:ext>
                </a:extLst>
              </a:tr>
              <a:tr h="322162">
                <a:tc>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Falta de capacitación al personal sobre el ingreso y salida de materiales.</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a:effectLst/>
                          <a:latin typeface="Times New Roman" panose="02020603050405020304" pitchFamily="18" charset="0"/>
                          <a:cs typeface="Times New Roman" panose="02020603050405020304" pitchFamily="18" charset="0"/>
                        </a:rPr>
                        <a:t>1</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6%</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tc>
                  <a:txBody>
                    <a:bodyPr/>
                    <a:lstStyle/>
                    <a:p>
                      <a:pPr marL="6350" indent="-6350" algn="ctr">
                        <a:lnSpc>
                          <a:spcPct val="107000"/>
                        </a:lnSpc>
                        <a:spcAft>
                          <a:spcPts val="0"/>
                        </a:spcAft>
                      </a:pPr>
                      <a:r>
                        <a:rPr lang="en-US" sz="800" dirty="0">
                          <a:effectLst/>
                          <a:latin typeface="Times New Roman" panose="02020603050405020304" pitchFamily="18" charset="0"/>
                          <a:cs typeface="Times New Roman" panose="02020603050405020304" pitchFamily="18" charset="0"/>
                        </a:rPr>
                        <a:t>100.0%</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tc>
                <a:extLst>
                  <a:ext uri="{0D108BD9-81ED-4DB2-BD59-A6C34878D82A}">
                    <a16:rowId xmlns:a16="http://schemas.microsoft.com/office/drawing/2014/main" val="95455771"/>
                  </a:ext>
                </a:extLst>
              </a:tr>
              <a:tr h="292717">
                <a:tc>
                  <a:txBody>
                    <a:bodyPr/>
                    <a:lstStyle/>
                    <a:p>
                      <a:pPr marL="6350" indent="-6350" algn="r">
                        <a:lnSpc>
                          <a:spcPct val="107000"/>
                        </a:lnSpc>
                        <a:spcAft>
                          <a:spcPts val="0"/>
                        </a:spcAft>
                      </a:pPr>
                      <a:r>
                        <a:rPr lang="en-US" sz="800" b="1" dirty="0">
                          <a:effectLst/>
                          <a:latin typeface="Times New Roman" panose="02020603050405020304" pitchFamily="18" charset="0"/>
                          <a:cs typeface="Times New Roman" panose="02020603050405020304" pitchFamily="18" charset="0"/>
                        </a:rPr>
                        <a:t>TOTAL</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b="1" dirty="0">
                          <a:effectLst/>
                          <a:latin typeface="Times New Roman" panose="02020603050405020304" pitchFamily="18" charset="0"/>
                          <a:cs typeface="Times New Roman" panose="02020603050405020304" pitchFamily="18" charset="0"/>
                        </a:rPr>
                        <a:t>18</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800" b="1" dirty="0">
                          <a:effectLst/>
                          <a:latin typeface="Times New Roman" panose="02020603050405020304" pitchFamily="18" charset="0"/>
                          <a:cs typeface="Times New Roman" panose="02020603050405020304" pitchFamily="18" charset="0"/>
                        </a:rPr>
                        <a:t>100%</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solidFill>
                      <a:schemeClr val="accent2">
                        <a:lumMod val="20000"/>
                        <a:lumOff val="80000"/>
                      </a:schemeClr>
                    </a:solidFill>
                  </a:tcPr>
                </a:tc>
                <a:tc>
                  <a:txBody>
                    <a:bodyPr/>
                    <a:lstStyle/>
                    <a:p>
                      <a:pPr marL="6350" indent="-6350" algn="ctr">
                        <a:lnSpc>
                          <a:spcPct val="107000"/>
                        </a:lnSpc>
                        <a:spcAft>
                          <a:spcPts val="0"/>
                        </a:spcAft>
                      </a:pPr>
                      <a:r>
                        <a:rPr lang="en-US" sz="1000" dirty="0">
                          <a:effectLst/>
                        </a:rPr>
                        <a:t> </a:t>
                      </a:r>
                      <a:endParaRPr lang="es-MX"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489" marR="61489" marT="0" marB="0" anchor="ctr">
                    <a:lnR w="12700" cmpd="sng">
                      <a:noFill/>
                    </a:lnR>
                    <a:lnB w="12700" cmpd="sng">
                      <a:noFill/>
                    </a:lnB>
                  </a:tcPr>
                </a:tc>
                <a:extLst>
                  <a:ext uri="{0D108BD9-81ED-4DB2-BD59-A6C34878D82A}">
                    <a16:rowId xmlns:a16="http://schemas.microsoft.com/office/drawing/2014/main" val="2441001303"/>
                  </a:ext>
                </a:extLst>
              </a:tr>
            </a:tbl>
          </a:graphicData>
        </a:graphic>
      </p:graphicFrame>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052" y="981906"/>
            <a:ext cx="1487583" cy="1324445"/>
          </a:xfrm>
          <a:prstGeom prst="rect">
            <a:avLst/>
          </a:prstGeom>
          <a:ln w="38100" cap="sq">
            <a:solidFill>
              <a:schemeClr val="accent6">
                <a:lumMod val="60000"/>
                <a:lumOff val="40000"/>
              </a:schemeClr>
            </a:solidFill>
            <a:prstDash val="solid"/>
            <a:miter lim="800000"/>
          </a:ln>
          <a:effectLst>
            <a:outerShdw blurRad="50800" dist="38100" dir="2700000" algn="tl" rotWithShape="0">
              <a:srgbClr val="000000">
                <a:alpha val="43000"/>
              </a:srgbClr>
            </a:outerShdw>
          </a:effectLst>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26" y="2767054"/>
            <a:ext cx="2403696" cy="1495047"/>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14" name="Flecha a la derecha con muesca 13"/>
          <p:cNvSpPr/>
          <p:nvPr/>
        </p:nvSpPr>
        <p:spPr>
          <a:xfrm>
            <a:off x="2721672" y="1401813"/>
            <a:ext cx="538362" cy="484632"/>
          </a:xfrm>
          <a:prstGeom prst="notchedRightArrow">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heurón 15"/>
          <p:cNvSpPr/>
          <p:nvPr/>
        </p:nvSpPr>
        <p:spPr>
          <a:xfrm rot="10800000">
            <a:off x="2977565" y="3395540"/>
            <a:ext cx="484632" cy="484632"/>
          </a:xfrm>
          <a:prstGeom prst="chevron">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214969530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áfico 4"/>
          <p:cNvGraphicFramePr/>
          <p:nvPr>
            <p:extLst>
              <p:ext uri="{D42A27DB-BD31-4B8C-83A1-F6EECF244321}">
                <p14:modId xmlns:p14="http://schemas.microsoft.com/office/powerpoint/2010/main" val="2342119414"/>
              </p:ext>
            </p:extLst>
          </p:nvPr>
        </p:nvGraphicFramePr>
        <p:xfrm>
          <a:off x="453224" y="644054"/>
          <a:ext cx="8221649" cy="3784821"/>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Conector recto 5"/>
          <p:cNvCxnSpPr/>
          <p:nvPr/>
        </p:nvCxnSpPr>
        <p:spPr>
          <a:xfrm>
            <a:off x="4880085" y="1755001"/>
            <a:ext cx="0" cy="1417872"/>
          </a:xfrm>
          <a:prstGeom prst="line">
            <a:avLst/>
          </a:prstGeom>
          <a:ln w="19050">
            <a:solidFill>
              <a:schemeClr val="accent6">
                <a:lumMod val="60000"/>
                <a:lumOff val="4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a:off x="4880085" y="1755001"/>
            <a:ext cx="3146492" cy="0"/>
          </a:xfrm>
          <a:prstGeom prst="line">
            <a:avLst/>
          </a:prstGeom>
          <a:ln w="19050">
            <a:solidFill>
              <a:schemeClr val="accent6">
                <a:lumMod val="60000"/>
                <a:lumOff val="4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49536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721672" y="395240"/>
            <a:ext cx="3726836"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Herramientas usadas para el desarrollo del proyecto</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642" y="1144988"/>
            <a:ext cx="1800000" cy="148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4451" y="1144988"/>
            <a:ext cx="1800000" cy="148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260" y="1144988"/>
            <a:ext cx="1800000" cy="148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4069" y="1144988"/>
            <a:ext cx="1800000" cy="148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agen 12"/>
          <p:cNvPicPr/>
          <p:nvPr/>
        </p:nvPicPr>
        <p:blipFill>
          <a:blip r:embed="rId6" cstate="print">
            <a:extLst>
              <a:ext uri="{28A0092B-C50C-407E-A947-70E740481C1C}">
                <a14:useLocalDpi xmlns:a14="http://schemas.microsoft.com/office/drawing/2010/main" val="0"/>
              </a:ext>
            </a:extLst>
          </a:blip>
          <a:stretch>
            <a:fillRect/>
          </a:stretch>
        </p:blipFill>
        <p:spPr>
          <a:xfrm>
            <a:off x="3649011" y="2886324"/>
            <a:ext cx="1800000" cy="148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p:cNvPicPr/>
          <p:nvPr/>
        </p:nvPicPr>
        <p:blipFill>
          <a:blip r:embed="rId7" cstate="print">
            <a:extLst>
              <a:ext uri="{28A0092B-C50C-407E-A947-70E740481C1C}">
                <a14:useLocalDpi xmlns:a14="http://schemas.microsoft.com/office/drawing/2010/main" val="0"/>
              </a:ext>
            </a:extLst>
          </a:blip>
          <a:stretch>
            <a:fillRect/>
          </a:stretch>
        </p:blipFill>
        <p:spPr>
          <a:xfrm>
            <a:off x="1473699" y="2886324"/>
            <a:ext cx="1800000" cy="148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n 14"/>
          <p:cNvPicPr/>
          <p:nvPr/>
        </p:nvPicPr>
        <p:blipFill>
          <a:blip r:embed="rId8" cstate="print">
            <a:extLst>
              <a:ext uri="{28A0092B-C50C-407E-A947-70E740481C1C}">
                <a14:useLocalDpi xmlns:a14="http://schemas.microsoft.com/office/drawing/2010/main" val="0"/>
              </a:ext>
            </a:extLst>
          </a:blip>
          <a:stretch>
            <a:fillRect/>
          </a:stretch>
        </p:blipFill>
        <p:spPr>
          <a:xfrm>
            <a:off x="5896568" y="2886324"/>
            <a:ext cx="1800000" cy="148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611982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648436" y="384773"/>
            <a:ext cx="5905850"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Diagrama de flujo panorámico – proceso mejorado del control de ingreso y salida de materiales </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6" name="Imagen 5"/>
          <p:cNvPicPr/>
          <p:nvPr/>
        </p:nvPicPr>
        <p:blipFill rotWithShape="1">
          <a:blip r:embed="rId2" cstate="print">
            <a:extLst>
              <a:ext uri="{28A0092B-C50C-407E-A947-70E740481C1C}">
                <a14:useLocalDpi xmlns:a14="http://schemas.microsoft.com/office/drawing/2010/main" val="0"/>
              </a:ext>
            </a:extLst>
          </a:blip>
          <a:srcRect/>
          <a:stretch/>
        </p:blipFill>
        <p:spPr bwMode="auto">
          <a:xfrm>
            <a:off x="1023456" y="1166070"/>
            <a:ext cx="7155809" cy="3147549"/>
          </a:xfrm>
          <a:prstGeom prst="rect">
            <a:avLst/>
          </a:prstGeom>
          <a:ln w="38100" cap="sq">
            <a:solidFill>
              <a:schemeClr val="accent1">
                <a:lumMod val="75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711067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319852" y="427086"/>
            <a:ext cx="4649501"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Diagrama de operaciones de proceso – control de ingreso y salida de materiales(proceso mejorado)</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9" name="Elipse 8"/>
          <p:cNvSpPr/>
          <p:nvPr/>
        </p:nvSpPr>
        <p:spPr>
          <a:xfrm>
            <a:off x="5530948" y="2951895"/>
            <a:ext cx="359453" cy="328211"/>
          </a:xfrm>
          <a:prstGeom prst="ellipse">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1200" dirty="0">
                <a:solidFill>
                  <a:srgbClr val="000000"/>
                </a:solidFill>
                <a:latin typeface="Times New Roman" panose="02020603050405020304" pitchFamily="18" charset="0"/>
                <a:ea typeface="Times New Roman" panose="02020603050405020304" pitchFamily="18" charset="0"/>
              </a:rPr>
              <a:t>5</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13" name="Rectángulo 12"/>
          <p:cNvSpPr/>
          <p:nvPr/>
        </p:nvSpPr>
        <p:spPr>
          <a:xfrm>
            <a:off x="5546451" y="2568984"/>
            <a:ext cx="343950" cy="285600"/>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1200" dirty="0">
                <a:solidFill>
                  <a:srgbClr val="000000"/>
                </a:solidFill>
                <a:effectLst/>
                <a:latin typeface="Times New Roman" panose="02020603050405020304" pitchFamily="18" charset="0"/>
                <a:ea typeface="Times New Roman" panose="02020603050405020304" pitchFamily="18" charset="0"/>
              </a:rPr>
              <a:t>1</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17" name="Combinar 16"/>
          <p:cNvSpPr/>
          <p:nvPr/>
        </p:nvSpPr>
        <p:spPr>
          <a:xfrm>
            <a:off x="5530948" y="4184809"/>
            <a:ext cx="359453" cy="258763"/>
          </a:xfrm>
          <a:prstGeom prst="flowChartMerge">
            <a:avLst/>
          </a:prstGeom>
          <a:solidFill>
            <a:srgbClr val="BB78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1200" dirty="0">
                <a:solidFill>
                  <a:srgbClr val="000000"/>
                </a:solidFill>
                <a:effectLst/>
                <a:latin typeface="Times New Roman" panose="02020603050405020304" pitchFamily="18" charset="0"/>
                <a:ea typeface="Times New Roman" panose="02020603050405020304" pitchFamily="18" charset="0"/>
              </a:rPr>
              <a:t>1</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22" name="Tabla 21"/>
          <p:cNvGraphicFramePr>
            <a:graphicFrameLocks noGrp="1"/>
          </p:cNvGraphicFramePr>
          <p:nvPr>
            <p:extLst>
              <p:ext uri="{D42A27DB-BD31-4B8C-83A1-F6EECF244321}">
                <p14:modId xmlns:p14="http://schemas.microsoft.com/office/powerpoint/2010/main" val="3300639414"/>
              </p:ext>
            </p:extLst>
          </p:nvPr>
        </p:nvGraphicFramePr>
        <p:xfrm>
          <a:off x="1096094" y="1944840"/>
          <a:ext cx="2743058" cy="1550503"/>
        </p:xfrm>
        <a:graphic>
          <a:graphicData uri="http://schemas.openxmlformats.org/drawingml/2006/table">
            <a:tbl>
              <a:tblPr>
                <a:effectLst>
                  <a:outerShdw blurRad="50800" dist="38100" dir="10800000" algn="r" rotWithShape="0">
                    <a:prstClr val="black">
                      <a:alpha val="40000"/>
                    </a:prstClr>
                  </a:outerShdw>
                </a:effectLst>
                <a:tableStyleId>{5C22544A-7EE6-4342-B048-85BDC9FD1C3A}</a:tableStyleId>
              </a:tblPr>
              <a:tblGrid>
                <a:gridCol w="861404">
                  <a:extLst>
                    <a:ext uri="{9D8B030D-6E8A-4147-A177-3AD203B41FA5}">
                      <a16:colId xmlns:a16="http://schemas.microsoft.com/office/drawing/2014/main" val="3201981090"/>
                    </a:ext>
                  </a:extLst>
                </a:gridCol>
                <a:gridCol w="861404">
                  <a:extLst>
                    <a:ext uri="{9D8B030D-6E8A-4147-A177-3AD203B41FA5}">
                      <a16:colId xmlns:a16="http://schemas.microsoft.com/office/drawing/2014/main" val="1052042434"/>
                    </a:ext>
                  </a:extLst>
                </a:gridCol>
                <a:gridCol w="1020250">
                  <a:extLst>
                    <a:ext uri="{9D8B030D-6E8A-4147-A177-3AD203B41FA5}">
                      <a16:colId xmlns:a16="http://schemas.microsoft.com/office/drawing/2014/main" val="3169573880"/>
                    </a:ext>
                  </a:extLst>
                </a:gridCol>
              </a:tblGrid>
              <a:tr h="250625">
                <a:tc gridSpan="3">
                  <a:txBody>
                    <a:bodyPr/>
                    <a:lstStyle/>
                    <a:p>
                      <a:pPr algn="ctr" fontAlgn="ctr"/>
                      <a:r>
                        <a:rPr lang="en-US" sz="1200" b="1" u="none" strike="noStrike" dirty="0">
                          <a:effectLst/>
                          <a:latin typeface="Times New Roman" panose="02020603050405020304" pitchFamily="18" charset="0"/>
                          <a:cs typeface="Times New Roman" panose="02020603050405020304" pitchFamily="18" charset="0"/>
                        </a:rPr>
                        <a:t>Resumen</a:t>
                      </a:r>
                      <a:endParaRPr lang="es-MX"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2400827393"/>
                  </a:ext>
                </a:extLst>
              </a:tr>
              <a:tr h="229708">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Actividad</a:t>
                      </a:r>
                      <a:endParaRPr lang="es-MX"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Cantidad</a:t>
                      </a:r>
                      <a:endParaRPr lang="es-MX"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Tiempo(min.)</a:t>
                      </a:r>
                      <a:endParaRPr lang="es-MX"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730411873"/>
                  </a:ext>
                </a:extLst>
              </a:tr>
              <a:tr h="272947">
                <a:tc>
                  <a:txBody>
                    <a:bodyPr/>
                    <a:lstStyle/>
                    <a:p>
                      <a:pPr algn="l" fontAlgn="t"/>
                      <a:r>
                        <a:rPr lang="es-MX" sz="1200" u="none" strike="noStrike" dirty="0">
                          <a:effectLst/>
                          <a:latin typeface="Times New Roman" panose="02020603050405020304" pitchFamily="18" charset="0"/>
                          <a:cs typeface="Times New Roman" panose="02020603050405020304" pitchFamily="18" charset="0"/>
                        </a:rPr>
                        <a:t> </a:t>
                      </a:r>
                      <a:endParaRPr lang="es-MX"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smtClean="0">
                          <a:solidFill>
                            <a:schemeClr val="dk1"/>
                          </a:solidFill>
                          <a:effectLst/>
                          <a:latin typeface="Times New Roman" panose="02020603050405020304" pitchFamily="18" charset="0"/>
                          <a:cs typeface="Times New Roman" panose="02020603050405020304" pitchFamily="18" charset="0"/>
                        </a:rPr>
                        <a:t>6</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smtClean="0">
                          <a:effectLst/>
                          <a:latin typeface="Times New Roman" panose="02020603050405020304" pitchFamily="18" charset="0"/>
                          <a:cs typeface="Times New Roman" panose="02020603050405020304" pitchFamily="18" charset="0"/>
                        </a:rPr>
                        <a:t>7.23 </a:t>
                      </a:r>
                      <a:r>
                        <a:rPr lang="en-US" sz="1100" u="none" strike="noStrike" dirty="0">
                          <a:effectLst/>
                          <a:latin typeface="Times New Roman" panose="02020603050405020304" pitchFamily="18" charset="0"/>
                          <a:cs typeface="Times New Roman" panose="02020603050405020304" pitchFamily="18" charset="0"/>
                        </a:rPr>
                        <a:t>minutos</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8063354"/>
                  </a:ext>
                </a:extLst>
              </a:tr>
              <a:tr h="272947">
                <a:tc>
                  <a:txBody>
                    <a:bodyPr/>
                    <a:lstStyle/>
                    <a:p>
                      <a:pPr algn="l" fontAlgn="t"/>
                      <a:r>
                        <a:rPr lang="es-MX" sz="1200" u="none" strike="noStrike" dirty="0">
                          <a:effectLst/>
                          <a:latin typeface="Times New Roman" panose="02020603050405020304" pitchFamily="18" charset="0"/>
                          <a:cs typeface="Times New Roman" panose="02020603050405020304" pitchFamily="18" charset="0"/>
                        </a:rPr>
                        <a:t> </a:t>
                      </a:r>
                      <a:endParaRPr lang="es-MX"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2</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100" u="none" strike="noStrike" dirty="0" smtClean="0">
                          <a:effectLst/>
                          <a:latin typeface="Times New Roman" panose="02020603050405020304" pitchFamily="18" charset="0"/>
                          <a:cs typeface="Times New Roman" panose="02020603050405020304" pitchFamily="18" charset="0"/>
                        </a:rPr>
                        <a:t>1.05 </a:t>
                      </a:r>
                      <a:r>
                        <a:rPr lang="en-US" sz="1100" u="none" strike="noStrike" dirty="0">
                          <a:effectLst/>
                          <a:latin typeface="Times New Roman" panose="02020603050405020304" pitchFamily="18" charset="0"/>
                          <a:cs typeface="Times New Roman" panose="02020603050405020304" pitchFamily="18" charset="0"/>
                        </a:rPr>
                        <a:t>minutos</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101369423"/>
                  </a:ext>
                </a:extLst>
              </a:tr>
              <a:tr h="272947">
                <a:tc>
                  <a:txBody>
                    <a:bodyPr/>
                    <a:lstStyle/>
                    <a:p>
                      <a:pPr algn="l" fontAlgn="t"/>
                      <a:r>
                        <a:rPr lang="es-MX" sz="1200" u="none" strike="noStrike" dirty="0">
                          <a:effectLst/>
                          <a:latin typeface="Times New Roman" panose="02020603050405020304" pitchFamily="18" charset="0"/>
                          <a:cs typeface="Times New Roman" panose="02020603050405020304" pitchFamily="18" charset="0"/>
                        </a:rPr>
                        <a:t> </a:t>
                      </a:r>
                      <a:endParaRPr lang="es-MX"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1</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smtClean="0">
                          <a:effectLst/>
                          <a:latin typeface="Times New Roman" panose="02020603050405020304" pitchFamily="18" charset="0"/>
                          <a:cs typeface="Times New Roman" panose="02020603050405020304" pitchFamily="18" charset="0"/>
                        </a:rPr>
                        <a:t>20</a:t>
                      </a:r>
                      <a:r>
                        <a:rPr lang="en-US" sz="1100" u="none" strike="noStrike" baseline="0" dirty="0" smtClean="0">
                          <a:effectLst/>
                          <a:latin typeface="Times New Roman" panose="02020603050405020304" pitchFamily="18" charset="0"/>
                          <a:cs typeface="Times New Roman" panose="02020603050405020304" pitchFamily="18" charset="0"/>
                        </a:rPr>
                        <a:t> segundos</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6031618"/>
                  </a:ext>
                </a:extLst>
              </a:tr>
              <a:tr h="251329">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Total</a:t>
                      </a:r>
                      <a:endParaRPr lang="es-MX"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i="0" u="none" strike="noStrike" dirty="0" smtClean="0">
                          <a:solidFill>
                            <a:schemeClr val="dk1"/>
                          </a:solidFill>
                          <a:effectLst/>
                          <a:latin typeface="Times New Roman" panose="02020603050405020304" pitchFamily="18" charset="0"/>
                          <a:cs typeface="Times New Roman" panose="02020603050405020304" pitchFamily="18" charset="0"/>
                        </a:rPr>
                        <a:t>9</a:t>
                      </a:r>
                      <a:endParaRPr lang="es-MX" sz="11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smtClean="0">
                          <a:effectLst/>
                          <a:latin typeface="Times New Roman" panose="02020603050405020304" pitchFamily="18" charset="0"/>
                          <a:cs typeface="Times New Roman" panose="02020603050405020304" pitchFamily="18" charset="0"/>
                        </a:rPr>
                        <a:t>8.48 </a:t>
                      </a:r>
                      <a:r>
                        <a:rPr lang="en-US" sz="1100" b="1" u="none" strike="noStrike" dirty="0">
                          <a:effectLst/>
                          <a:latin typeface="Times New Roman" panose="02020603050405020304" pitchFamily="18" charset="0"/>
                          <a:cs typeface="Times New Roman" panose="02020603050405020304" pitchFamily="18" charset="0"/>
                        </a:rPr>
                        <a:t>minutos</a:t>
                      </a:r>
                      <a:endParaRPr lang="es-MX" sz="11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1729632"/>
                  </a:ext>
                </a:extLst>
              </a:tr>
            </a:tbl>
          </a:graphicData>
        </a:graphic>
      </p:graphicFrame>
      <p:sp>
        <p:nvSpPr>
          <p:cNvPr id="82" name="Elipse 81"/>
          <p:cNvSpPr/>
          <p:nvPr/>
        </p:nvSpPr>
        <p:spPr>
          <a:xfrm>
            <a:off x="5530948" y="912864"/>
            <a:ext cx="359453" cy="328211"/>
          </a:xfrm>
          <a:prstGeom prst="ellipse">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1200" dirty="0">
                <a:solidFill>
                  <a:srgbClr val="000000"/>
                </a:solidFill>
                <a:effectLst/>
                <a:latin typeface="Times New Roman" panose="02020603050405020304" pitchFamily="18" charset="0"/>
                <a:ea typeface="Times New Roman" panose="02020603050405020304" pitchFamily="18" charset="0"/>
              </a:rPr>
              <a:t>1</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83" name="Elipse 82"/>
          <p:cNvSpPr/>
          <p:nvPr/>
        </p:nvSpPr>
        <p:spPr>
          <a:xfrm>
            <a:off x="5530948" y="1332469"/>
            <a:ext cx="359453" cy="328211"/>
          </a:xfrm>
          <a:prstGeom prst="ellipse">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1200" dirty="0">
                <a:solidFill>
                  <a:srgbClr val="000000"/>
                </a:solidFill>
                <a:latin typeface="Times New Roman" panose="02020603050405020304" pitchFamily="18" charset="0"/>
                <a:ea typeface="Times New Roman" panose="02020603050405020304" pitchFamily="18" charset="0"/>
              </a:rPr>
              <a:t>2</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84" name="Elipse 83"/>
          <p:cNvSpPr/>
          <p:nvPr/>
        </p:nvSpPr>
        <p:spPr>
          <a:xfrm>
            <a:off x="5530948" y="1752074"/>
            <a:ext cx="359453" cy="328211"/>
          </a:xfrm>
          <a:prstGeom prst="ellipse">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1200" dirty="0">
                <a:solidFill>
                  <a:srgbClr val="000000"/>
                </a:solidFill>
                <a:latin typeface="Times New Roman" panose="02020603050405020304" pitchFamily="18" charset="0"/>
                <a:ea typeface="Times New Roman" panose="02020603050405020304" pitchFamily="18" charset="0"/>
              </a:rPr>
              <a:t>3</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85" name="Elipse 84"/>
          <p:cNvSpPr/>
          <p:nvPr/>
        </p:nvSpPr>
        <p:spPr>
          <a:xfrm>
            <a:off x="5530946" y="2158839"/>
            <a:ext cx="359453" cy="328211"/>
          </a:xfrm>
          <a:prstGeom prst="ellipse">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1200" dirty="0">
                <a:solidFill>
                  <a:srgbClr val="000000"/>
                </a:solidFill>
                <a:latin typeface="Times New Roman" panose="02020603050405020304" pitchFamily="18" charset="0"/>
                <a:ea typeface="Times New Roman" panose="02020603050405020304" pitchFamily="18" charset="0"/>
              </a:rPr>
              <a:t>4</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86" name="Elipse 85"/>
          <p:cNvSpPr/>
          <p:nvPr/>
        </p:nvSpPr>
        <p:spPr>
          <a:xfrm>
            <a:off x="5530945" y="3744951"/>
            <a:ext cx="359453" cy="328211"/>
          </a:xfrm>
          <a:prstGeom prst="ellipse">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1200" dirty="0">
                <a:solidFill>
                  <a:srgbClr val="000000"/>
                </a:solidFill>
                <a:latin typeface="Times New Roman" panose="02020603050405020304" pitchFamily="18" charset="0"/>
                <a:ea typeface="Times New Roman" panose="02020603050405020304" pitchFamily="18" charset="0"/>
              </a:rPr>
              <a:t>6</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87" name="Rectángulo 86"/>
          <p:cNvSpPr/>
          <p:nvPr/>
        </p:nvSpPr>
        <p:spPr>
          <a:xfrm>
            <a:off x="5546451" y="3350571"/>
            <a:ext cx="343950" cy="285600"/>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1200" dirty="0">
                <a:solidFill>
                  <a:srgbClr val="000000"/>
                </a:solidFill>
                <a:latin typeface="Times New Roman" panose="02020603050405020304" pitchFamily="18" charset="0"/>
                <a:ea typeface="Times New Roman" panose="02020603050405020304" pitchFamily="18" charset="0"/>
              </a:rPr>
              <a:t>2</a:t>
            </a:r>
            <a:endParaRPr lang="es-MX" sz="1200" dirty="0">
              <a:solidFill>
                <a:srgbClr val="000000"/>
              </a:solidFill>
              <a:effectLst/>
              <a:latin typeface="Times New Roman" panose="02020603050405020304" pitchFamily="18" charset="0"/>
              <a:ea typeface="Times New Roman" panose="02020603050405020304" pitchFamily="18" charset="0"/>
            </a:endParaRPr>
          </a:p>
        </p:txBody>
      </p:sp>
      <p:sp>
        <p:nvSpPr>
          <p:cNvPr id="88" name="Cuadro de texto 148"/>
          <p:cNvSpPr txBox="1"/>
          <p:nvPr/>
        </p:nvSpPr>
        <p:spPr>
          <a:xfrm>
            <a:off x="5890401" y="930493"/>
            <a:ext cx="1748933" cy="3289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nSpc>
                <a:spcPct val="107000"/>
              </a:lnSpc>
              <a:spcAft>
                <a:spcPts val="730"/>
              </a:spcAft>
            </a:pPr>
            <a:r>
              <a:rPr lang="es-ES" sz="800" dirty="0">
                <a:solidFill>
                  <a:srgbClr val="000000"/>
                </a:solidFill>
                <a:effectLst/>
                <a:latin typeface="Times New Roman" panose="02020603050405020304" pitchFamily="18" charset="0"/>
                <a:ea typeface="Times New Roman" panose="02020603050405020304" pitchFamily="18" charset="0"/>
              </a:rPr>
              <a:t>Personal recibe e identifica el proceso y orden a registrar(Ingreso/Salida).</a:t>
            </a:r>
            <a:endParaRPr lang="es-MX" sz="1050" dirty="0">
              <a:solidFill>
                <a:srgbClr val="000000"/>
              </a:solidFill>
              <a:effectLst/>
              <a:latin typeface="Times New Roman" panose="02020603050405020304" pitchFamily="18" charset="0"/>
              <a:ea typeface="Times New Roman" panose="02020603050405020304" pitchFamily="18" charset="0"/>
            </a:endParaRPr>
          </a:p>
        </p:txBody>
      </p:sp>
      <p:sp>
        <p:nvSpPr>
          <p:cNvPr id="89" name="Cuadro de texto 149"/>
          <p:cNvSpPr txBox="1"/>
          <p:nvPr/>
        </p:nvSpPr>
        <p:spPr>
          <a:xfrm>
            <a:off x="5890401" y="1320659"/>
            <a:ext cx="2079652" cy="35749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gn="just">
              <a:lnSpc>
                <a:spcPct val="107000"/>
              </a:lnSpc>
              <a:spcAft>
                <a:spcPts val="730"/>
              </a:spcAft>
            </a:pPr>
            <a:r>
              <a:rPr lang="es-ES" sz="800" dirty="0">
                <a:solidFill>
                  <a:srgbClr val="000000"/>
                </a:solidFill>
                <a:effectLst/>
                <a:latin typeface="Times New Roman" panose="02020603050405020304" pitchFamily="18" charset="0"/>
                <a:ea typeface="Times New Roman" panose="02020603050405020304" pitchFamily="18" charset="0"/>
              </a:rPr>
              <a:t>Personal ingresa al módulo de Ingreso/Salida de materiales a realizar el proceso de registro.</a:t>
            </a:r>
            <a:endParaRPr lang="es-MX" sz="1050" dirty="0">
              <a:solidFill>
                <a:srgbClr val="000000"/>
              </a:solidFill>
              <a:effectLst/>
              <a:latin typeface="Times New Roman" panose="02020603050405020304" pitchFamily="18" charset="0"/>
              <a:ea typeface="Times New Roman" panose="02020603050405020304" pitchFamily="18" charset="0"/>
            </a:endParaRPr>
          </a:p>
        </p:txBody>
      </p:sp>
      <p:sp>
        <p:nvSpPr>
          <p:cNvPr id="90" name="Cuadro de texto 150"/>
          <p:cNvSpPr txBox="1"/>
          <p:nvPr/>
        </p:nvSpPr>
        <p:spPr>
          <a:xfrm>
            <a:off x="5890398" y="1731215"/>
            <a:ext cx="1866900" cy="3331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Consulta la existencia del registro a ingresar dentro del sistema.</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91" name="Cuadro de texto 151"/>
          <p:cNvSpPr txBox="1"/>
          <p:nvPr/>
        </p:nvSpPr>
        <p:spPr>
          <a:xfrm>
            <a:off x="5890401" y="2162219"/>
            <a:ext cx="1866900" cy="27962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nSpc>
                <a:spcPct val="107000"/>
              </a:lnSpc>
              <a:spcAft>
                <a:spcPts val="730"/>
              </a:spcAft>
            </a:pPr>
            <a:r>
              <a:rPr lang="es-ES" sz="800" dirty="0">
                <a:solidFill>
                  <a:srgbClr val="000000"/>
                </a:solidFill>
                <a:effectLst/>
                <a:latin typeface="Times New Roman" panose="02020603050405020304" pitchFamily="18" charset="0"/>
                <a:ea typeface="Times New Roman" panose="02020603050405020304" pitchFamily="18" charset="0"/>
              </a:rPr>
              <a:t>El personal ingresa los datos para el registro de Ingreso/Salida.</a:t>
            </a:r>
            <a:endParaRPr lang="es-MX" sz="1050" dirty="0">
              <a:solidFill>
                <a:srgbClr val="000000"/>
              </a:solidFill>
              <a:effectLst/>
              <a:latin typeface="Times New Roman" panose="02020603050405020304" pitchFamily="18" charset="0"/>
              <a:ea typeface="Times New Roman" panose="02020603050405020304" pitchFamily="18" charset="0"/>
            </a:endParaRPr>
          </a:p>
        </p:txBody>
      </p:sp>
      <p:sp>
        <p:nvSpPr>
          <p:cNvPr id="92" name="Cuadro de texto 152"/>
          <p:cNvSpPr txBox="1"/>
          <p:nvPr/>
        </p:nvSpPr>
        <p:spPr>
          <a:xfrm>
            <a:off x="5890401" y="2561020"/>
            <a:ext cx="1866900" cy="31262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El personal verifica que los datos ingresados estén correctos.</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93" name="Cuadro de texto 153"/>
          <p:cNvSpPr txBox="1"/>
          <p:nvPr/>
        </p:nvSpPr>
        <p:spPr>
          <a:xfrm>
            <a:off x="5890398" y="2939135"/>
            <a:ext cx="1866900" cy="2997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El personal da clic en guardar y para guardar el registro ingresado.</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94" name="Cuadro de texto 154"/>
          <p:cNvSpPr txBox="1"/>
          <p:nvPr/>
        </p:nvSpPr>
        <p:spPr>
          <a:xfrm>
            <a:off x="5890401" y="3319236"/>
            <a:ext cx="2892323" cy="28589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gn="just">
              <a:lnSpc>
                <a:spcPct val="107000"/>
              </a:lnSpc>
              <a:spcAft>
                <a:spcPts val="730"/>
              </a:spcAft>
            </a:pPr>
            <a:r>
              <a:rPr lang="es-ES" sz="800" dirty="0">
                <a:solidFill>
                  <a:srgbClr val="000000"/>
                </a:solidFill>
                <a:effectLst/>
                <a:latin typeface="Times New Roman" panose="02020603050405020304" pitchFamily="18" charset="0"/>
                <a:ea typeface="Times New Roman" panose="02020603050405020304" pitchFamily="18" charset="0"/>
              </a:rPr>
              <a:t>El sistema verifica que los datos ingresados estén correctos y que los campos no estén vacíos.</a:t>
            </a:r>
            <a:endParaRPr lang="es-MX" sz="1050" dirty="0">
              <a:solidFill>
                <a:srgbClr val="000000"/>
              </a:solidFill>
              <a:effectLst/>
              <a:latin typeface="Times New Roman" panose="02020603050405020304" pitchFamily="18" charset="0"/>
              <a:ea typeface="Times New Roman" panose="02020603050405020304" pitchFamily="18" charset="0"/>
            </a:endParaRPr>
          </a:p>
        </p:txBody>
      </p:sp>
      <p:sp>
        <p:nvSpPr>
          <p:cNvPr id="95" name="Cuadro de texto 155"/>
          <p:cNvSpPr txBox="1"/>
          <p:nvPr/>
        </p:nvSpPr>
        <p:spPr>
          <a:xfrm>
            <a:off x="5890401" y="3696455"/>
            <a:ext cx="2892323" cy="36118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gn="just">
              <a:lnSpc>
                <a:spcPct val="107000"/>
              </a:lnSpc>
              <a:spcAft>
                <a:spcPts val="730"/>
              </a:spcAft>
            </a:pPr>
            <a:r>
              <a:rPr lang="es-ES" sz="800" dirty="0">
                <a:solidFill>
                  <a:srgbClr val="000000"/>
                </a:solidFill>
                <a:effectLst/>
                <a:latin typeface="Times New Roman" panose="02020603050405020304" pitchFamily="18" charset="0"/>
                <a:ea typeface="Times New Roman" panose="02020603050405020304" pitchFamily="18" charset="0"/>
              </a:rPr>
              <a:t>Se guarda el registro y se autogenera un documento, dependiendo de la acción realizada (Ingreso=Nota de entrada, Salida=Guía de remisión).</a:t>
            </a:r>
            <a:endParaRPr lang="es-MX" sz="1050" dirty="0">
              <a:solidFill>
                <a:srgbClr val="000000"/>
              </a:solidFill>
              <a:effectLst/>
              <a:latin typeface="Times New Roman" panose="02020603050405020304" pitchFamily="18" charset="0"/>
              <a:ea typeface="Times New Roman" panose="02020603050405020304" pitchFamily="18" charset="0"/>
            </a:endParaRPr>
          </a:p>
        </p:txBody>
      </p:sp>
      <p:sp>
        <p:nvSpPr>
          <p:cNvPr id="96" name="Cuadro de texto 156"/>
          <p:cNvSpPr txBox="1"/>
          <p:nvPr/>
        </p:nvSpPr>
        <p:spPr>
          <a:xfrm>
            <a:off x="5890398" y="4148653"/>
            <a:ext cx="2892326" cy="28989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nSpc>
                <a:spcPct val="107000"/>
              </a:lnSpc>
              <a:spcAft>
                <a:spcPts val="730"/>
              </a:spcAft>
            </a:pPr>
            <a:r>
              <a:rPr lang="es-ES" sz="800" dirty="0">
                <a:solidFill>
                  <a:srgbClr val="000000"/>
                </a:solidFill>
                <a:effectLst/>
                <a:latin typeface="Times New Roman" panose="02020603050405020304" pitchFamily="18" charset="0"/>
                <a:ea typeface="Times New Roman" panose="02020603050405020304" pitchFamily="18" charset="0"/>
              </a:rPr>
              <a:t>La información guardada se almacena en el módulo historial sea de ingreso o de salida. </a:t>
            </a:r>
            <a:endParaRPr lang="es-MX" sz="1050" dirty="0">
              <a:solidFill>
                <a:srgbClr val="000000"/>
              </a:solidFill>
              <a:effectLst/>
              <a:latin typeface="Times New Roman" panose="02020603050405020304" pitchFamily="18" charset="0"/>
              <a:ea typeface="Times New Roman" panose="02020603050405020304" pitchFamily="18" charset="0"/>
            </a:endParaRPr>
          </a:p>
        </p:txBody>
      </p:sp>
      <p:sp>
        <p:nvSpPr>
          <p:cNvPr id="97" name="Cuadro de texto 157"/>
          <p:cNvSpPr txBox="1"/>
          <p:nvPr/>
        </p:nvSpPr>
        <p:spPr>
          <a:xfrm>
            <a:off x="5135154" y="975801"/>
            <a:ext cx="432136" cy="202336"/>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2 min</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98" name="Cuadro de texto 158"/>
          <p:cNvSpPr txBox="1"/>
          <p:nvPr/>
        </p:nvSpPr>
        <p:spPr>
          <a:xfrm>
            <a:off x="5084522" y="1422480"/>
            <a:ext cx="533400" cy="140109"/>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10 seg</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99" name="Cuadro de texto 8898"/>
          <p:cNvSpPr txBox="1"/>
          <p:nvPr/>
        </p:nvSpPr>
        <p:spPr>
          <a:xfrm>
            <a:off x="5065472" y="1840418"/>
            <a:ext cx="552450" cy="140109"/>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10 seg</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100" name="Cuadro de texto 8905"/>
          <p:cNvSpPr txBox="1"/>
          <p:nvPr/>
        </p:nvSpPr>
        <p:spPr>
          <a:xfrm>
            <a:off x="5094047" y="2250598"/>
            <a:ext cx="495300" cy="140109"/>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3 min</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101" name="Cuadro de texto 8906"/>
          <p:cNvSpPr txBox="1"/>
          <p:nvPr/>
        </p:nvSpPr>
        <p:spPr>
          <a:xfrm>
            <a:off x="5089284" y="2642173"/>
            <a:ext cx="504825" cy="140109"/>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1 min</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102" name="Cuadro de texto 8908"/>
          <p:cNvSpPr txBox="1"/>
          <p:nvPr/>
        </p:nvSpPr>
        <p:spPr>
          <a:xfrm>
            <a:off x="5074996" y="3025190"/>
            <a:ext cx="533400" cy="140109"/>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3 seg</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103" name="Cuadro de texto 8909"/>
          <p:cNvSpPr txBox="1"/>
          <p:nvPr/>
        </p:nvSpPr>
        <p:spPr>
          <a:xfrm>
            <a:off x="5065472" y="3419046"/>
            <a:ext cx="533400" cy="140109"/>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5 seg</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104" name="Cuadro de texto 8910"/>
          <p:cNvSpPr txBox="1"/>
          <p:nvPr/>
        </p:nvSpPr>
        <p:spPr>
          <a:xfrm>
            <a:off x="5060745" y="3839001"/>
            <a:ext cx="561975" cy="140109"/>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2 min</a:t>
            </a:r>
            <a:endParaRPr lang="es-MX" sz="1050">
              <a:solidFill>
                <a:srgbClr val="000000"/>
              </a:solidFill>
              <a:effectLst/>
              <a:latin typeface="Times New Roman" panose="02020603050405020304" pitchFamily="18" charset="0"/>
              <a:ea typeface="Times New Roman" panose="02020603050405020304" pitchFamily="18" charset="0"/>
            </a:endParaRPr>
          </a:p>
        </p:txBody>
      </p:sp>
      <p:sp>
        <p:nvSpPr>
          <p:cNvPr id="105" name="Cuadro de texto 8915"/>
          <p:cNvSpPr txBox="1"/>
          <p:nvPr/>
        </p:nvSpPr>
        <p:spPr>
          <a:xfrm>
            <a:off x="5055947" y="4220801"/>
            <a:ext cx="542925" cy="153605"/>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6350" indent="-6350" algn="ctr">
              <a:lnSpc>
                <a:spcPct val="107000"/>
              </a:lnSpc>
              <a:spcAft>
                <a:spcPts val="730"/>
              </a:spcAft>
            </a:pPr>
            <a:r>
              <a:rPr lang="es-ES" sz="800">
                <a:solidFill>
                  <a:srgbClr val="000000"/>
                </a:solidFill>
                <a:effectLst/>
                <a:latin typeface="Times New Roman" panose="02020603050405020304" pitchFamily="18" charset="0"/>
                <a:ea typeface="Times New Roman" panose="02020603050405020304" pitchFamily="18" charset="0"/>
              </a:rPr>
              <a:t>20 seg</a:t>
            </a:r>
            <a:endParaRPr lang="es-MX" sz="1050">
              <a:solidFill>
                <a:srgbClr val="000000"/>
              </a:solidFill>
              <a:effectLst/>
              <a:latin typeface="Times New Roman" panose="02020603050405020304" pitchFamily="18" charset="0"/>
              <a:ea typeface="Times New Roman" panose="02020603050405020304" pitchFamily="18" charset="0"/>
            </a:endParaRPr>
          </a:p>
        </p:txBody>
      </p:sp>
      <p:cxnSp>
        <p:nvCxnSpPr>
          <p:cNvPr id="106" name="Conector recto 105"/>
          <p:cNvCxnSpPr/>
          <p:nvPr/>
        </p:nvCxnSpPr>
        <p:spPr>
          <a:xfrm flipV="1">
            <a:off x="5710671" y="671564"/>
            <a:ext cx="0" cy="24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Conector recto 106"/>
          <p:cNvCxnSpPr/>
          <p:nvPr/>
        </p:nvCxnSpPr>
        <p:spPr>
          <a:xfrm flipH="1">
            <a:off x="5718427" y="671564"/>
            <a:ext cx="2868982" cy="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CuadroTexto 108"/>
          <p:cNvSpPr txBox="1"/>
          <p:nvPr/>
        </p:nvSpPr>
        <p:spPr>
          <a:xfrm>
            <a:off x="5617922" y="388972"/>
            <a:ext cx="3085106" cy="246221"/>
          </a:xfrm>
          <a:prstGeom prst="rect">
            <a:avLst/>
          </a:prstGeom>
          <a:noFill/>
        </p:spPr>
        <p:txBody>
          <a:bodyPr wrap="square" rtlCol="0">
            <a:spAutoFit/>
          </a:bodyPr>
          <a:lstStyle/>
          <a:p>
            <a:r>
              <a:rPr lang="es-ES" sz="1000" b="1" dirty="0" smtClean="0">
                <a:latin typeface="Times New Roman" panose="02020603050405020304" pitchFamily="18" charset="0"/>
                <a:cs typeface="Times New Roman" panose="02020603050405020304" pitchFamily="18" charset="0"/>
              </a:rPr>
              <a:t>Control de ingreso/salida de materiales de almacén</a:t>
            </a:r>
            <a:endParaRPr lang="es-MX" sz="1000" b="1" dirty="0">
              <a:latin typeface="Times New Roman" panose="02020603050405020304" pitchFamily="18" charset="0"/>
              <a:cs typeface="Times New Roman" panose="02020603050405020304" pitchFamily="18" charset="0"/>
            </a:endParaRPr>
          </a:p>
        </p:txBody>
      </p:sp>
      <p:cxnSp>
        <p:nvCxnSpPr>
          <p:cNvPr id="119" name="Conector recto 118"/>
          <p:cNvCxnSpPr>
            <a:stCxn id="82" idx="4"/>
            <a:endCxn id="83" idx="0"/>
          </p:cNvCxnSpPr>
          <p:nvPr/>
        </p:nvCxnSpPr>
        <p:spPr>
          <a:xfrm>
            <a:off x="5710675" y="1241075"/>
            <a:ext cx="0" cy="9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Conector recto 120"/>
          <p:cNvCxnSpPr>
            <a:stCxn id="83" idx="4"/>
            <a:endCxn id="84" idx="0"/>
          </p:cNvCxnSpPr>
          <p:nvPr/>
        </p:nvCxnSpPr>
        <p:spPr>
          <a:xfrm>
            <a:off x="5710675" y="1660680"/>
            <a:ext cx="0" cy="91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Conector recto 122"/>
          <p:cNvCxnSpPr>
            <a:stCxn id="84" idx="4"/>
            <a:endCxn id="85" idx="0"/>
          </p:cNvCxnSpPr>
          <p:nvPr/>
        </p:nvCxnSpPr>
        <p:spPr>
          <a:xfrm flipH="1">
            <a:off x="5710673" y="2080285"/>
            <a:ext cx="2" cy="78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Conector recto 124"/>
          <p:cNvCxnSpPr>
            <a:stCxn id="85" idx="4"/>
            <a:endCxn id="13" idx="0"/>
          </p:cNvCxnSpPr>
          <p:nvPr/>
        </p:nvCxnSpPr>
        <p:spPr>
          <a:xfrm>
            <a:off x="5710673" y="2487050"/>
            <a:ext cx="7753" cy="81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Conector recto 126"/>
          <p:cNvCxnSpPr>
            <a:stCxn id="13" idx="2"/>
            <a:endCxn id="9" idx="0"/>
          </p:cNvCxnSpPr>
          <p:nvPr/>
        </p:nvCxnSpPr>
        <p:spPr>
          <a:xfrm flipH="1">
            <a:off x="5710675" y="2854584"/>
            <a:ext cx="7751" cy="97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Conector recto 129"/>
          <p:cNvCxnSpPr>
            <a:stCxn id="9" idx="4"/>
            <a:endCxn id="87" idx="0"/>
          </p:cNvCxnSpPr>
          <p:nvPr/>
        </p:nvCxnSpPr>
        <p:spPr>
          <a:xfrm>
            <a:off x="5710675" y="3280106"/>
            <a:ext cx="7751" cy="70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Conector recto 131"/>
          <p:cNvCxnSpPr>
            <a:stCxn id="87" idx="2"/>
            <a:endCxn id="86" idx="0"/>
          </p:cNvCxnSpPr>
          <p:nvPr/>
        </p:nvCxnSpPr>
        <p:spPr>
          <a:xfrm flipH="1">
            <a:off x="5710672" y="3636171"/>
            <a:ext cx="7754" cy="108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Conector recto 133"/>
          <p:cNvCxnSpPr>
            <a:stCxn id="86" idx="4"/>
            <a:endCxn id="17" idx="0"/>
          </p:cNvCxnSpPr>
          <p:nvPr/>
        </p:nvCxnSpPr>
        <p:spPr>
          <a:xfrm>
            <a:off x="5710672" y="4073162"/>
            <a:ext cx="3" cy="111647"/>
          </a:xfrm>
          <a:prstGeom prst="line">
            <a:avLst/>
          </a:prstGeom>
        </p:spPr>
        <p:style>
          <a:lnRef idx="1">
            <a:schemeClr val="accent1"/>
          </a:lnRef>
          <a:fillRef idx="0">
            <a:schemeClr val="accent1"/>
          </a:fillRef>
          <a:effectRef idx="0">
            <a:schemeClr val="accent1"/>
          </a:effectRef>
          <a:fontRef idx="minor">
            <a:schemeClr val="tx1"/>
          </a:fontRef>
        </p:style>
      </p:cxnSp>
      <p:sp>
        <p:nvSpPr>
          <p:cNvPr id="136" name="Shape 6"/>
          <p:cNvSpPr/>
          <p:nvPr/>
        </p:nvSpPr>
        <p:spPr>
          <a:xfrm>
            <a:off x="1474756" y="2467548"/>
            <a:ext cx="187325" cy="174625"/>
          </a:xfrm>
          <a:custGeom>
            <a:avLst/>
            <a:gdLst/>
            <a:ahLst/>
            <a:cxnLst/>
            <a:rect l="0" t="0" r="0" b="0"/>
            <a:pathLst>
              <a:path w="193548" h="179832">
                <a:moveTo>
                  <a:pt x="0" y="89915"/>
                </a:moveTo>
                <a:lnTo>
                  <a:pt x="0" y="80772"/>
                </a:lnTo>
                <a:lnTo>
                  <a:pt x="1524" y="71627"/>
                </a:lnTo>
                <a:lnTo>
                  <a:pt x="4572" y="62484"/>
                </a:lnTo>
                <a:lnTo>
                  <a:pt x="6096" y="54864"/>
                </a:lnTo>
                <a:lnTo>
                  <a:pt x="12192" y="47244"/>
                </a:lnTo>
                <a:lnTo>
                  <a:pt x="16764" y="39624"/>
                </a:lnTo>
                <a:lnTo>
                  <a:pt x="21336" y="33527"/>
                </a:lnTo>
                <a:lnTo>
                  <a:pt x="27432" y="27432"/>
                </a:lnTo>
                <a:lnTo>
                  <a:pt x="35052" y="21336"/>
                </a:lnTo>
                <a:lnTo>
                  <a:pt x="42672" y="15240"/>
                </a:lnTo>
                <a:lnTo>
                  <a:pt x="50292" y="10668"/>
                </a:lnTo>
                <a:lnTo>
                  <a:pt x="57912" y="7620"/>
                </a:lnTo>
                <a:lnTo>
                  <a:pt x="68580" y="4572"/>
                </a:lnTo>
                <a:lnTo>
                  <a:pt x="76200" y="1524"/>
                </a:lnTo>
                <a:lnTo>
                  <a:pt x="86868" y="0"/>
                </a:lnTo>
                <a:lnTo>
                  <a:pt x="106680" y="0"/>
                </a:lnTo>
                <a:lnTo>
                  <a:pt x="115824" y="1524"/>
                </a:lnTo>
                <a:lnTo>
                  <a:pt x="124968" y="4572"/>
                </a:lnTo>
                <a:lnTo>
                  <a:pt x="134112" y="7620"/>
                </a:lnTo>
                <a:lnTo>
                  <a:pt x="141732" y="10668"/>
                </a:lnTo>
                <a:lnTo>
                  <a:pt x="149352" y="15240"/>
                </a:lnTo>
                <a:lnTo>
                  <a:pt x="156972" y="21336"/>
                </a:lnTo>
                <a:lnTo>
                  <a:pt x="164592" y="27432"/>
                </a:lnTo>
                <a:lnTo>
                  <a:pt x="170688" y="33527"/>
                </a:lnTo>
                <a:lnTo>
                  <a:pt x="176784" y="39624"/>
                </a:lnTo>
                <a:lnTo>
                  <a:pt x="181356" y="47244"/>
                </a:lnTo>
                <a:lnTo>
                  <a:pt x="184404" y="54864"/>
                </a:lnTo>
                <a:lnTo>
                  <a:pt x="188976" y="62484"/>
                </a:lnTo>
                <a:lnTo>
                  <a:pt x="190500" y="71627"/>
                </a:lnTo>
                <a:lnTo>
                  <a:pt x="192024" y="80772"/>
                </a:lnTo>
                <a:lnTo>
                  <a:pt x="193548" y="89915"/>
                </a:lnTo>
                <a:lnTo>
                  <a:pt x="192024" y="97536"/>
                </a:lnTo>
                <a:lnTo>
                  <a:pt x="190500" y="108203"/>
                </a:lnTo>
                <a:lnTo>
                  <a:pt x="188976" y="117348"/>
                </a:lnTo>
                <a:lnTo>
                  <a:pt x="184404" y="124968"/>
                </a:lnTo>
                <a:lnTo>
                  <a:pt x="181356" y="132588"/>
                </a:lnTo>
                <a:lnTo>
                  <a:pt x="176784" y="140208"/>
                </a:lnTo>
                <a:lnTo>
                  <a:pt x="170688" y="146303"/>
                </a:lnTo>
                <a:lnTo>
                  <a:pt x="164592" y="153924"/>
                </a:lnTo>
                <a:lnTo>
                  <a:pt x="156972" y="158496"/>
                </a:lnTo>
                <a:lnTo>
                  <a:pt x="149352" y="163068"/>
                </a:lnTo>
                <a:lnTo>
                  <a:pt x="141732" y="169164"/>
                </a:lnTo>
                <a:lnTo>
                  <a:pt x="134112" y="172212"/>
                </a:lnTo>
                <a:lnTo>
                  <a:pt x="124968" y="175260"/>
                </a:lnTo>
                <a:lnTo>
                  <a:pt x="115824" y="176784"/>
                </a:lnTo>
                <a:lnTo>
                  <a:pt x="106680" y="179832"/>
                </a:lnTo>
                <a:lnTo>
                  <a:pt x="86868" y="179832"/>
                </a:lnTo>
                <a:lnTo>
                  <a:pt x="76200" y="176784"/>
                </a:lnTo>
                <a:lnTo>
                  <a:pt x="68580" y="175260"/>
                </a:lnTo>
                <a:lnTo>
                  <a:pt x="57912" y="172212"/>
                </a:lnTo>
                <a:lnTo>
                  <a:pt x="50292" y="169164"/>
                </a:lnTo>
                <a:lnTo>
                  <a:pt x="42672" y="163068"/>
                </a:lnTo>
                <a:lnTo>
                  <a:pt x="35052" y="158496"/>
                </a:lnTo>
                <a:lnTo>
                  <a:pt x="27432" y="153924"/>
                </a:lnTo>
                <a:lnTo>
                  <a:pt x="21336" y="146303"/>
                </a:lnTo>
                <a:lnTo>
                  <a:pt x="16764" y="140208"/>
                </a:lnTo>
                <a:lnTo>
                  <a:pt x="12192" y="132588"/>
                </a:lnTo>
                <a:lnTo>
                  <a:pt x="6096" y="124968"/>
                </a:lnTo>
                <a:lnTo>
                  <a:pt x="4572" y="117348"/>
                </a:lnTo>
                <a:lnTo>
                  <a:pt x="1524" y="108203"/>
                </a:lnTo>
                <a:lnTo>
                  <a:pt x="0" y="97536"/>
                </a:lnTo>
                <a:lnTo>
                  <a:pt x="0" y="89915"/>
                </a:lnTo>
              </a:path>
            </a:pathLst>
          </a:custGeom>
          <a:solidFill>
            <a:schemeClr val="accent6">
              <a:lumMod val="60000"/>
              <a:lumOff val="40000"/>
            </a:schemeClr>
          </a:solidFill>
          <a:ln w="17367"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rgbClr val="000000"/>
          </a:lnRef>
          <a:fillRef idx="0">
            <a:srgbClr val="000000">
              <a:alpha val="0"/>
            </a:srgbClr>
          </a:fillRef>
          <a:effectRef idx="0">
            <a:scrgbClr r="0" g="0" b="0"/>
          </a:effectRef>
          <a:fontRef idx="none"/>
        </p:style>
        <p:txBody>
          <a:bodyPr/>
          <a:lstStyle/>
          <a:p>
            <a:endParaRPr lang="es-MX"/>
          </a:p>
        </p:txBody>
      </p:sp>
      <p:sp>
        <p:nvSpPr>
          <p:cNvPr id="137" name="Shape 7"/>
          <p:cNvSpPr/>
          <p:nvPr/>
        </p:nvSpPr>
        <p:spPr>
          <a:xfrm>
            <a:off x="1481741" y="2744531"/>
            <a:ext cx="180340" cy="168910"/>
          </a:xfrm>
          <a:custGeom>
            <a:avLst/>
            <a:gdLst/>
            <a:ahLst/>
            <a:cxnLst/>
            <a:rect l="0" t="0" r="0" b="0"/>
            <a:pathLst>
              <a:path w="185928" h="173736">
                <a:moveTo>
                  <a:pt x="0" y="173736"/>
                </a:moveTo>
                <a:lnTo>
                  <a:pt x="185928" y="173736"/>
                </a:lnTo>
                <a:lnTo>
                  <a:pt x="185928" y="0"/>
                </a:lnTo>
                <a:lnTo>
                  <a:pt x="0" y="0"/>
                </a:lnTo>
                <a:lnTo>
                  <a:pt x="0" y="173736"/>
                </a:lnTo>
              </a:path>
            </a:pathLst>
          </a:custGeom>
          <a:solidFill>
            <a:schemeClr val="accent2">
              <a:lumMod val="60000"/>
              <a:lumOff val="40000"/>
            </a:schemeClr>
          </a:solidFill>
          <a:ln w="17367"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rgbClr val="000000"/>
          </a:lnRef>
          <a:fillRef idx="0">
            <a:srgbClr val="000000">
              <a:alpha val="0"/>
            </a:srgbClr>
          </a:fillRef>
          <a:effectRef idx="0">
            <a:scrgbClr r="0" g="0" b="0"/>
          </a:effectRef>
          <a:fontRef idx="none"/>
        </p:style>
        <p:txBody>
          <a:bodyPr/>
          <a:lstStyle/>
          <a:p>
            <a:endParaRPr lang="es-MX"/>
          </a:p>
        </p:txBody>
      </p:sp>
      <p:sp>
        <p:nvSpPr>
          <p:cNvPr id="139" name="Extracto 138"/>
          <p:cNvSpPr/>
          <p:nvPr/>
        </p:nvSpPr>
        <p:spPr>
          <a:xfrm rot="10800000" flipH="1">
            <a:off x="1460786" y="3021906"/>
            <a:ext cx="201295" cy="173990"/>
          </a:xfrm>
          <a:prstGeom prst="flowChartExtract">
            <a:avLst/>
          </a:prstGeom>
          <a:solidFill>
            <a:srgbClr val="BB78D6"/>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140" name="Cheurón 139"/>
          <p:cNvSpPr/>
          <p:nvPr/>
        </p:nvSpPr>
        <p:spPr>
          <a:xfrm rot="10800000">
            <a:off x="4322487" y="2528017"/>
            <a:ext cx="484632" cy="484632"/>
          </a:xfrm>
          <a:prstGeom prst="chevron">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167636495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24514" y="393129"/>
            <a:ext cx="7682474" cy="307777"/>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4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Diagrama de actividades de proceso – control de ingreso/salida de materiales(mejora)</a:t>
            </a:r>
            <a:endParaRPr lang="es-MX" sz="14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graphicFrame>
        <p:nvGraphicFramePr>
          <p:cNvPr id="6" name="Tabla 5"/>
          <p:cNvGraphicFramePr>
            <a:graphicFrameLocks noGrp="1"/>
          </p:cNvGraphicFramePr>
          <p:nvPr>
            <p:extLst>
              <p:ext uri="{D42A27DB-BD31-4B8C-83A1-F6EECF244321}">
                <p14:modId xmlns:p14="http://schemas.microsoft.com/office/powerpoint/2010/main" val="2720997161"/>
              </p:ext>
            </p:extLst>
          </p:nvPr>
        </p:nvGraphicFramePr>
        <p:xfrm>
          <a:off x="374977" y="812237"/>
          <a:ext cx="8381548" cy="3594157"/>
        </p:xfrm>
        <a:graphic>
          <a:graphicData uri="http://schemas.openxmlformats.org/drawingml/2006/table">
            <a:tbl>
              <a:tblPr firstRow="1" firstCol="1" bandRow="1">
                <a:tableStyleId>{5940675A-B579-460E-94D1-54222C63F5DA}</a:tableStyleId>
              </a:tblPr>
              <a:tblGrid>
                <a:gridCol w="3680188">
                  <a:extLst>
                    <a:ext uri="{9D8B030D-6E8A-4147-A177-3AD203B41FA5}">
                      <a16:colId xmlns:a16="http://schemas.microsoft.com/office/drawing/2014/main" val="700682661"/>
                    </a:ext>
                  </a:extLst>
                </a:gridCol>
                <a:gridCol w="738454">
                  <a:extLst>
                    <a:ext uri="{9D8B030D-6E8A-4147-A177-3AD203B41FA5}">
                      <a16:colId xmlns:a16="http://schemas.microsoft.com/office/drawing/2014/main" val="401214170"/>
                    </a:ext>
                  </a:extLst>
                </a:gridCol>
                <a:gridCol w="544037">
                  <a:extLst>
                    <a:ext uri="{9D8B030D-6E8A-4147-A177-3AD203B41FA5}">
                      <a16:colId xmlns:a16="http://schemas.microsoft.com/office/drawing/2014/main" val="2474738207"/>
                    </a:ext>
                  </a:extLst>
                </a:gridCol>
                <a:gridCol w="548423">
                  <a:extLst>
                    <a:ext uri="{9D8B030D-6E8A-4147-A177-3AD203B41FA5}">
                      <a16:colId xmlns:a16="http://schemas.microsoft.com/office/drawing/2014/main" val="1497223752"/>
                    </a:ext>
                  </a:extLst>
                </a:gridCol>
                <a:gridCol w="540196">
                  <a:extLst>
                    <a:ext uri="{9D8B030D-6E8A-4147-A177-3AD203B41FA5}">
                      <a16:colId xmlns:a16="http://schemas.microsoft.com/office/drawing/2014/main" val="1391104580"/>
                    </a:ext>
                  </a:extLst>
                </a:gridCol>
                <a:gridCol w="466160">
                  <a:extLst>
                    <a:ext uri="{9D8B030D-6E8A-4147-A177-3AD203B41FA5}">
                      <a16:colId xmlns:a16="http://schemas.microsoft.com/office/drawing/2014/main" val="2110223236"/>
                    </a:ext>
                  </a:extLst>
                </a:gridCol>
                <a:gridCol w="543950">
                  <a:extLst>
                    <a:ext uri="{9D8B030D-6E8A-4147-A177-3AD203B41FA5}">
                      <a16:colId xmlns:a16="http://schemas.microsoft.com/office/drawing/2014/main" val="3338243978"/>
                    </a:ext>
                  </a:extLst>
                </a:gridCol>
                <a:gridCol w="617796">
                  <a:extLst>
                    <a:ext uri="{9D8B030D-6E8A-4147-A177-3AD203B41FA5}">
                      <a16:colId xmlns:a16="http://schemas.microsoft.com/office/drawing/2014/main" val="416100106"/>
                    </a:ext>
                  </a:extLst>
                </a:gridCol>
                <a:gridCol w="702344">
                  <a:extLst>
                    <a:ext uri="{9D8B030D-6E8A-4147-A177-3AD203B41FA5}">
                      <a16:colId xmlns:a16="http://schemas.microsoft.com/office/drawing/2014/main" val="2644393211"/>
                    </a:ext>
                  </a:extLst>
                </a:gridCol>
              </a:tblGrid>
              <a:tr h="241715">
                <a:tc gridSpan="9">
                  <a:txBody>
                    <a:bodyPr/>
                    <a:lstStyle/>
                    <a:p>
                      <a:pPr marL="6350" indent="-6350" algn="ctr">
                        <a:lnSpc>
                          <a:spcPct val="107000"/>
                        </a:lnSpc>
                        <a:spcAft>
                          <a:spcPts val="0"/>
                        </a:spcAft>
                      </a:pPr>
                      <a:r>
                        <a:rPr lang="es-PE" sz="1200" b="1" dirty="0">
                          <a:effectLst/>
                          <a:latin typeface="Times New Roman" panose="02020603050405020304" pitchFamily="18" charset="0"/>
                          <a:cs typeface="Times New Roman" panose="02020603050405020304" pitchFamily="18" charset="0"/>
                        </a:rPr>
                        <a:t>Cursograma  analítico(DAP)</a:t>
                      </a:r>
                      <a:endParaRPr lang="es-MX" sz="10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75000"/>
                      </a:schemeClr>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2569233708"/>
                  </a:ext>
                </a:extLst>
              </a:tr>
              <a:tr h="157947">
                <a:tc gridSpan="3">
                  <a:txBody>
                    <a:bodyPr/>
                    <a:lstStyle/>
                    <a:p>
                      <a:pPr marL="6350" indent="-6350" algn="l">
                        <a:lnSpc>
                          <a:spcPct val="107000"/>
                        </a:lnSpc>
                        <a:spcAft>
                          <a:spcPts val="0"/>
                        </a:spcAft>
                      </a:pPr>
                      <a:r>
                        <a:rPr lang="es-PE" sz="1000" b="1" dirty="0">
                          <a:effectLst/>
                          <a:latin typeface="Times New Roman" panose="02020603050405020304" pitchFamily="18" charset="0"/>
                          <a:cs typeface="Times New Roman" panose="02020603050405020304" pitchFamily="18" charset="0"/>
                        </a:rPr>
                        <a:t>Diagrama Nº:      02                   Hoja Nº:   2</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tc hMerge="1">
                  <a:txBody>
                    <a:bodyPr/>
                    <a:lstStyle/>
                    <a:p>
                      <a:endParaRPr lang="es-MX"/>
                    </a:p>
                  </a:txBody>
                  <a:tcPr/>
                </a:tc>
                <a:tc gridSpan="6">
                  <a:txBody>
                    <a:bodyPr/>
                    <a:lstStyle/>
                    <a:p>
                      <a:pPr marL="6350" indent="-6350" algn="ctr">
                        <a:lnSpc>
                          <a:spcPct val="107000"/>
                        </a:lnSpc>
                        <a:spcAft>
                          <a:spcPts val="0"/>
                        </a:spcAft>
                      </a:pPr>
                      <a:r>
                        <a:rPr lang="es-PE" sz="1000" b="1" dirty="0">
                          <a:effectLst/>
                          <a:latin typeface="Times New Roman" panose="02020603050405020304" pitchFamily="18" charset="0"/>
                          <a:cs typeface="Times New Roman" panose="02020603050405020304" pitchFamily="18" charset="0"/>
                        </a:rPr>
                        <a:t>Resumen</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75000"/>
                      </a:schemeClr>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4136163178"/>
                  </a:ext>
                </a:extLst>
              </a:tr>
              <a:tr h="190254">
                <a:tc rowSpan="3" gridSpan="3">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Objeto:</a:t>
                      </a:r>
                      <a:endParaRPr lang="es-MX" sz="9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rowSpan="3" hMerge="1">
                  <a:txBody>
                    <a:bodyPr/>
                    <a:lstStyle/>
                    <a:p>
                      <a:endParaRPr lang="es-MX"/>
                    </a:p>
                  </a:txBody>
                  <a:tcPr/>
                </a:tc>
                <a:tc rowSpan="3" hMerge="1">
                  <a:txBody>
                    <a:bodyPr/>
                    <a:lstStyle/>
                    <a:p>
                      <a:endParaRPr lang="es-MX"/>
                    </a:p>
                  </a:txBody>
                  <a:tcPr/>
                </a:tc>
                <a:tc gridSpan="3">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Actividad</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75000"/>
                      </a:schemeClr>
                    </a:solidFill>
                  </a:tcPr>
                </a:tc>
                <a:tc hMerge="1">
                  <a:txBody>
                    <a:bodyPr/>
                    <a:lstStyle/>
                    <a:p>
                      <a:endParaRPr lang="es-MX"/>
                    </a:p>
                  </a:txBody>
                  <a:tcPr/>
                </a:tc>
                <a:tc hMerge="1">
                  <a:txBody>
                    <a:bodyPr/>
                    <a:lstStyle/>
                    <a:p>
                      <a:endParaRPr lang="es-MX"/>
                    </a:p>
                  </a:txBody>
                  <a:tcPr/>
                </a:tc>
                <a:tc>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Actual</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75000"/>
                      </a:schemeClr>
                    </a:solidFill>
                  </a:tcPr>
                </a:tc>
                <a:tc>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Propuesto</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75000"/>
                      </a:schemeClr>
                    </a:solidFill>
                  </a:tcPr>
                </a:tc>
                <a:tc>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Economía</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75000"/>
                      </a:schemeClr>
                    </a:solidFill>
                  </a:tcPr>
                </a:tc>
                <a:extLst>
                  <a:ext uri="{0D108BD9-81ED-4DB2-BD59-A6C34878D82A}">
                    <a16:rowId xmlns:a16="http://schemas.microsoft.com/office/drawing/2014/main" val="1893187203"/>
                  </a:ext>
                </a:extLst>
              </a:tr>
              <a:tr h="126333">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Operación</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3</a:t>
                      </a:r>
                      <a:endParaRPr lang="es-MX"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MX" sz="800">
                          <a:effectLst/>
                          <a:latin typeface="Times New Roman" panose="02020603050405020304" pitchFamily="18" charset="0"/>
                          <a:cs typeface="Times New Roman" panose="02020603050405020304" pitchFamily="18" charset="0"/>
                        </a:rPr>
                        <a:t>6</a:t>
                      </a:r>
                      <a:endParaRPr lang="es-MX"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rowSpan="9">
                  <a:txBody>
                    <a:bodyPr/>
                    <a:lstStyle/>
                    <a:p>
                      <a:pPr marL="6350" indent="-6350" algn="ctr">
                        <a:lnSpc>
                          <a:spcPct val="107000"/>
                        </a:lnSpc>
                        <a:spcAft>
                          <a:spcPts val="0"/>
                        </a:spcAft>
                      </a:pPr>
                      <a:r>
                        <a:rPr lang="es-PE" sz="700" dirty="0">
                          <a:effectLst/>
                          <a:latin typeface="Times New Roman" panose="02020603050405020304" pitchFamily="18" charset="0"/>
                          <a:cs typeface="Times New Roman" panose="02020603050405020304" pitchFamily="18" charset="0"/>
                        </a:rPr>
                        <a:t> </a:t>
                      </a:r>
                      <a:endParaRPr lang="es-MX" sz="700" dirty="0">
                        <a:effectLst/>
                        <a:latin typeface="Times New Roman" panose="02020603050405020304" pitchFamily="18" charset="0"/>
                        <a:cs typeface="Times New Roman" panose="02020603050405020304" pitchFamily="18" charset="0"/>
                      </a:endParaRPr>
                    </a:p>
                    <a:p>
                      <a:pPr marL="6350" indent="-6350" algn="l">
                        <a:lnSpc>
                          <a:spcPct val="107000"/>
                        </a:lnSpc>
                        <a:spcAft>
                          <a:spcPts val="0"/>
                        </a:spcAft>
                      </a:pPr>
                      <a:r>
                        <a:rPr lang="es-PE" sz="700" dirty="0">
                          <a:effectLst/>
                          <a:latin typeface="Times New Roman" panose="02020603050405020304" pitchFamily="18" charset="0"/>
                          <a:cs typeface="Times New Roman" panose="02020603050405020304" pitchFamily="18" charset="0"/>
                        </a:rPr>
                        <a:t> </a:t>
                      </a:r>
                      <a:endParaRPr lang="es-MX" sz="700" dirty="0">
                        <a:effectLst/>
                        <a:latin typeface="Times New Roman" panose="02020603050405020304" pitchFamily="18" charset="0"/>
                        <a:cs typeface="Times New Roman" panose="02020603050405020304" pitchFamily="18" charset="0"/>
                      </a:endParaRPr>
                    </a:p>
                    <a:p>
                      <a:pPr marL="6350" indent="-6350" algn="l">
                        <a:lnSpc>
                          <a:spcPct val="107000"/>
                        </a:lnSpc>
                        <a:spcAft>
                          <a:spcPts val="0"/>
                        </a:spcAft>
                      </a:pPr>
                      <a:r>
                        <a:rPr lang="es-PE" sz="700" dirty="0">
                          <a:effectLst/>
                          <a:latin typeface="Times New Roman" panose="02020603050405020304" pitchFamily="18" charset="0"/>
                          <a:cs typeface="Times New Roman" panose="02020603050405020304" pitchFamily="18" charset="0"/>
                        </a:rPr>
                        <a:t> </a:t>
                      </a:r>
                      <a:endParaRPr lang="es-MX" sz="700" dirty="0">
                        <a:effectLst/>
                        <a:latin typeface="Times New Roman" panose="02020603050405020304" pitchFamily="18" charset="0"/>
                        <a:cs typeface="Times New Roman" panose="02020603050405020304" pitchFamily="18" charset="0"/>
                      </a:endParaRPr>
                    </a:p>
                    <a:p>
                      <a:pPr marL="6350" indent="-6350" algn="l">
                        <a:lnSpc>
                          <a:spcPct val="107000"/>
                        </a:lnSpc>
                        <a:spcAft>
                          <a:spcPts val="0"/>
                        </a:spcAft>
                      </a:pPr>
                      <a:r>
                        <a:rPr lang="es-PE" sz="700" dirty="0">
                          <a:effectLst/>
                          <a:latin typeface="Times New Roman" panose="02020603050405020304" pitchFamily="18" charset="0"/>
                          <a:cs typeface="Times New Roman" panose="02020603050405020304" pitchFamily="18" charset="0"/>
                        </a:rPr>
                        <a:t> </a:t>
                      </a:r>
                      <a:endParaRPr lang="es-MX" sz="700" dirty="0">
                        <a:effectLst/>
                        <a:latin typeface="Times New Roman" panose="02020603050405020304" pitchFamily="18" charset="0"/>
                        <a:cs typeface="Times New Roman" panose="02020603050405020304" pitchFamily="18" charset="0"/>
                      </a:endParaRPr>
                    </a:p>
                    <a:p>
                      <a:pPr marL="6350" indent="-6350" algn="l">
                        <a:lnSpc>
                          <a:spcPct val="107000"/>
                        </a:lnSpc>
                        <a:spcAft>
                          <a:spcPts val="0"/>
                        </a:spcAft>
                      </a:pPr>
                      <a:r>
                        <a:rPr lang="es-PE" sz="700" dirty="0">
                          <a:effectLst/>
                          <a:latin typeface="Times New Roman" panose="02020603050405020304" pitchFamily="18" charset="0"/>
                          <a:cs typeface="Times New Roman" panose="02020603050405020304" pitchFamily="18" charset="0"/>
                        </a:rPr>
                        <a:t> </a:t>
                      </a:r>
                      <a:endParaRPr lang="es-MX" sz="700" dirty="0">
                        <a:effectLst/>
                        <a:latin typeface="Times New Roman" panose="02020603050405020304" pitchFamily="18" charset="0"/>
                        <a:cs typeface="Times New Roman" panose="02020603050405020304" pitchFamily="18" charset="0"/>
                      </a:endParaRPr>
                    </a:p>
                    <a:p>
                      <a:pPr marL="6350" indent="-6350" algn="l">
                        <a:lnSpc>
                          <a:spcPct val="107000"/>
                        </a:lnSpc>
                        <a:spcAft>
                          <a:spcPts val="0"/>
                        </a:spcAft>
                      </a:pPr>
                      <a:r>
                        <a:rPr lang="es-PE" sz="700" dirty="0">
                          <a:effectLst/>
                          <a:latin typeface="Times New Roman" panose="02020603050405020304" pitchFamily="18" charset="0"/>
                          <a:cs typeface="Times New Roman" panose="02020603050405020304" pitchFamily="18" charset="0"/>
                        </a:rPr>
                        <a:t> </a:t>
                      </a:r>
                      <a:endParaRPr lang="es-MX" sz="700" dirty="0">
                        <a:effectLst/>
                        <a:latin typeface="Times New Roman" panose="02020603050405020304" pitchFamily="18" charset="0"/>
                        <a:cs typeface="Times New Roman" panose="02020603050405020304" pitchFamily="18" charset="0"/>
                      </a:endParaRPr>
                    </a:p>
                    <a:p>
                      <a:pPr marL="6350" indent="-6350" algn="l">
                        <a:lnSpc>
                          <a:spcPct val="107000"/>
                        </a:lnSpc>
                        <a:spcAft>
                          <a:spcPts val="0"/>
                        </a:spcAft>
                      </a:pPr>
                      <a:r>
                        <a:rPr lang="es-PE" sz="700" dirty="0">
                          <a:effectLst/>
                          <a:latin typeface="Times New Roman" panose="02020603050405020304" pitchFamily="18" charset="0"/>
                          <a:cs typeface="Times New Roman" panose="02020603050405020304" pitchFamily="18" charset="0"/>
                        </a:rPr>
                        <a:t> </a:t>
                      </a:r>
                      <a:endParaRPr lang="es-MX" sz="700" dirty="0">
                        <a:effectLst/>
                        <a:latin typeface="Times New Roman" panose="02020603050405020304" pitchFamily="18" charset="0"/>
                        <a:cs typeface="Times New Roman" panose="02020603050405020304" pitchFamily="18" charset="0"/>
                      </a:endParaRPr>
                    </a:p>
                    <a:p>
                      <a:pPr marL="6350" indent="-6350" algn="l">
                        <a:lnSpc>
                          <a:spcPct val="107000"/>
                        </a:lnSpc>
                        <a:spcAft>
                          <a:spcPts val="0"/>
                        </a:spcAft>
                      </a:pPr>
                      <a:r>
                        <a:rPr lang="es-PE" sz="700" dirty="0">
                          <a:effectLst/>
                          <a:latin typeface="Times New Roman" panose="02020603050405020304" pitchFamily="18" charset="0"/>
                          <a:cs typeface="Times New Roman" panose="02020603050405020304" pitchFamily="18" charset="0"/>
                        </a:rPr>
                        <a:t> </a:t>
                      </a:r>
                      <a:endParaRPr lang="es-MX" sz="700" dirty="0">
                        <a:effectLst/>
                        <a:latin typeface="Times New Roman" panose="02020603050405020304" pitchFamily="18" charset="0"/>
                        <a:cs typeface="Times New Roman" panose="02020603050405020304" pitchFamily="18" charset="0"/>
                      </a:endParaRPr>
                    </a:p>
                    <a:p>
                      <a:pPr marL="6350" indent="-6350" algn="l">
                        <a:lnSpc>
                          <a:spcPct val="107000"/>
                        </a:lnSpc>
                        <a:spcAft>
                          <a:spcPts val="0"/>
                        </a:spcAft>
                      </a:pPr>
                      <a:r>
                        <a:rPr lang="es-PE" sz="700" dirty="0">
                          <a:effectLst/>
                          <a:latin typeface="Times New Roman" panose="02020603050405020304" pitchFamily="18" charset="0"/>
                          <a:cs typeface="Times New Roman" panose="02020603050405020304" pitchFamily="18" charset="0"/>
                        </a:rPr>
                        <a:t> </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tx1">
                        <a:lumMod val="75000"/>
                        <a:lumOff val="25000"/>
                      </a:schemeClr>
                    </a:solidFill>
                  </a:tcPr>
                </a:tc>
                <a:extLst>
                  <a:ext uri="{0D108BD9-81ED-4DB2-BD59-A6C34878D82A}">
                    <a16:rowId xmlns:a16="http://schemas.microsoft.com/office/drawing/2014/main" val="1443841224"/>
                  </a:ext>
                </a:extLst>
              </a:tr>
              <a:tr h="126333">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Transporte</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0</a:t>
                      </a:r>
                      <a:endParaRPr lang="es-MX"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0</a:t>
                      </a:r>
                      <a:endParaRPr lang="es-MX"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vMerge="1">
                  <a:txBody>
                    <a:bodyPr/>
                    <a:lstStyle/>
                    <a:p>
                      <a:endParaRPr lang="es-MX"/>
                    </a:p>
                  </a:txBody>
                  <a:tcPr/>
                </a:tc>
                <a:extLst>
                  <a:ext uri="{0D108BD9-81ED-4DB2-BD59-A6C34878D82A}">
                    <a16:rowId xmlns:a16="http://schemas.microsoft.com/office/drawing/2014/main" val="2592717561"/>
                  </a:ext>
                </a:extLst>
              </a:tr>
              <a:tr h="126333">
                <a:tc rowSpan="3" gridSpan="3">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Actividad: </a:t>
                      </a:r>
                      <a:r>
                        <a:rPr lang="es-PE" sz="800" dirty="0">
                          <a:effectLst/>
                          <a:latin typeface="Times New Roman" panose="02020603050405020304" pitchFamily="18" charset="0"/>
                          <a:cs typeface="Times New Roman" panose="02020603050405020304" pitchFamily="18" charset="0"/>
                        </a:rPr>
                        <a:t>Ingreso/Salida de materiales</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rowSpan="3" hMerge="1">
                  <a:txBody>
                    <a:bodyPr/>
                    <a:lstStyle/>
                    <a:p>
                      <a:endParaRPr lang="es-MX"/>
                    </a:p>
                  </a:txBody>
                  <a:tcPr/>
                </a:tc>
                <a:tc rowSpan="3" hMerge="1">
                  <a:txBody>
                    <a:bodyPr/>
                    <a:lstStyle/>
                    <a:p>
                      <a:endParaRPr lang="es-MX"/>
                    </a:p>
                  </a:txBody>
                  <a:tcPr/>
                </a:tc>
                <a:tc gridSpan="3">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Espera</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MX" sz="800">
                          <a:effectLst/>
                          <a:latin typeface="Times New Roman" panose="02020603050405020304" pitchFamily="18" charset="0"/>
                          <a:cs typeface="Times New Roman" panose="02020603050405020304" pitchFamily="18" charset="0"/>
                        </a:rPr>
                        <a:t>0</a:t>
                      </a:r>
                      <a:endParaRPr lang="es-MX"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vMerge="1">
                  <a:txBody>
                    <a:bodyPr/>
                    <a:lstStyle/>
                    <a:p>
                      <a:endParaRPr lang="es-MX"/>
                    </a:p>
                  </a:txBody>
                  <a:tcPr/>
                </a:tc>
                <a:extLst>
                  <a:ext uri="{0D108BD9-81ED-4DB2-BD59-A6C34878D82A}">
                    <a16:rowId xmlns:a16="http://schemas.microsoft.com/office/drawing/2014/main" val="1245573695"/>
                  </a:ext>
                </a:extLst>
              </a:tr>
              <a:tr h="126333">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Inspección</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2</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MX" sz="800">
                          <a:effectLst/>
                          <a:latin typeface="Times New Roman" panose="02020603050405020304" pitchFamily="18" charset="0"/>
                          <a:cs typeface="Times New Roman" panose="02020603050405020304" pitchFamily="18" charset="0"/>
                        </a:rPr>
                        <a:t>2</a:t>
                      </a:r>
                      <a:endParaRPr lang="es-MX"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vMerge="1">
                  <a:txBody>
                    <a:bodyPr/>
                    <a:lstStyle/>
                    <a:p>
                      <a:endParaRPr lang="es-MX"/>
                    </a:p>
                  </a:txBody>
                  <a:tcPr/>
                </a:tc>
                <a:extLst>
                  <a:ext uri="{0D108BD9-81ED-4DB2-BD59-A6C34878D82A}">
                    <a16:rowId xmlns:a16="http://schemas.microsoft.com/office/drawing/2014/main" val="1859553689"/>
                  </a:ext>
                </a:extLst>
              </a:tr>
              <a:tr h="126333">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Almacenamiento</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1</a:t>
                      </a:r>
                      <a:endParaRPr lang="es-MX"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vMerge="1">
                  <a:txBody>
                    <a:bodyPr/>
                    <a:lstStyle/>
                    <a:p>
                      <a:endParaRPr lang="es-MX"/>
                    </a:p>
                  </a:txBody>
                  <a:tcPr/>
                </a:tc>
                <a:extLst>
                  <a:ext uri="{0D108BD9-81ED-4DB2-BD59-A6C34878D82A}">
                    <a16:rowId xmlns:a16="http://schemas.microsoft.com/office/drawing/2014/main" val="2933980215"/>
                  </a:ext>
                </a:extLst>
              </a:tr>
              <a:tr h="126333">
                <a:tc gridSpan="3">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Método:  </a:t>
                      </a:r>
                      <a:r>
                        <a:rPr lang="es-PE" sz="800" dirty="0">
                          <a:effectLst/>
                          <a:latin typeface="Times New Roman" panose="02020603050405020304" pitchFamily="18" charset="0"/>
                          <a:cs typeface="Times New Roman" panose="02020603050405020304" pitchFamily="18" charset="0"/>
                        </a:rPr>
                        <a:t>Propuesta</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gridSpan="3">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Operación/Inspección</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0</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MX" sz="800" dirty="0">
                          <a:effectLst/>
                          <a:latin typeface="Times New Roman" panose="02020603050405020304" pitchFamily="18" charset="0"/>
                          <a:cs typeface="Times New Roman" panose="02020603050405020304" pitchFamily="18" charset="0"/>
                        </a:rPr>
                        <a:t>0</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vMerge="1">
                  <a:txBody>
                    <a:bodyPr/>
                    <a:lstStyle/>
                    <a:p>
                      <a:endParaRPr lang="es-MX"/>
                    </a:p>
                  </a:txBody>
                  <a:tcPr/>
                </a:tc>
                <a:extLst>
                  <a:ext uri="{0D108BD9-81ED-4DB2-BD59-A6C34878D82A}">
                    <a16:rowId xmlns:a16="http://schemas.microsoft.com/office/drawing/2014/main" val="2142670022"/>
                  </a:ext>
                </a:extLst>
              </a:tr>
              <a:tr h="138581">
                <a:tc gridSpan="3">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Lugar: </a:t>
                      </a:r>
                      <a:r>
                        <a:rPr lang="es-PE" sz="800" dirty="0">
                          <a:effectLst/>
                          <a:latin typeface="Times New Roman" panose="02020603050405020304" pitchFamily="18" charset="0"/>
                          <a:cs typeface="Times New Roman" panose="02020603050405020304" pitchFamily="18" charset="0"/>
                        </a:rPr>
                        <a:t>Almacén</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gridSpan="3">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Distancia(m)</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a:txBody>
                    <a:bodyPr/>
                    <a:lstStyle/>
                    <a:p>
                      <a:pPr algn="l"/>
                      <a:endParaRPr lang="es-MX" sz="900">
                        <a:effectLst/>
                        <a:latin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algn="l"/>
                      <a:endParaRPr lang="es-MX" sz="900" dirty="0">
                        <a:effectLst/>
                        <a:latin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vMerge="1">
                  <a:txBody>
                    <a:bodyPr/>
                    <a:lstStyle/>
                    <a:p>
                      <a:endParaRPr lang="es-MX"/>
                    </a:p>
                  </a:txBody>
                  <a:tcPr/>
                </a:tc>
                <a:extLst>
                  <a:ext uri="{0D108BD9-81ED-4DB2-BD59-A6C34878D82A}">
                    <a16:rowId xmlns:a16="http://schemas.microsoft.com/office/drawing/2014/main" val="408911738"/>
                  </a:ext>
                </a:extLst>
              </a:tr>
              <a:tr h="126333">
                <a:tc rowSpan="2" gridSpan="3">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Operario:                                     Ficha Número:</a:t>
                      </a:r>
                      <a:endParaRPr lang="es-MX" sz="9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rowSpan="2" hMerge="1">
                  <a:txBody>
                    <a:bodyPr/>
                    <a:lstStyle/>
                    <a:p>
                      <a:endParaRPr lang="es-MX"/>
                    </a:p>
                  </a:txBody>
                  <a:tcPr/>
                </a:tc>
                <a:tc rowSpan="2" hMerge="1">
                  <a:txBody>
                    <a:bodyPr/>
                    <a:lstStyle/>
                    <a:p>
                      <a:endParaRPr lang="es-MX"/>
                    </a:p>
                  </a:txBody>
                  <a:tcPr/>
                </a:tc>
                <a:tc gridSpan="3">
                  <a:txBody>
                    <a:bodyPr/>
                    <a:lstStyle/>
                    <a:p>
                      <a:pPr marL="6350" indent="-6350" algn="l">
                        <a:lnSpc>
                          <a:spcPct val="107000"/>
                        </a:lnSpc>
                        <a:spcAft>
                          <a:spcPts val="0"/>
                        </a:spcAft>
                      </a:pPr>
                      <a:r>
                        <a:rPr lang="es-PE" sz="800">
                          <a:effectLst/>
                          <a:latin typeface="Times New Roman" panose="02020603050405020304" pitchFamily="18" charset="0"/>
                          <a:cs typeface="Times New Roman" panose="02020603050405020304" pitchFamily="18" charset="0"/>
                        </a:rPr>
                        <a:t>Cantidad:</a:t>
                      </a:r>
                      <a:endParaRPr lang="es-MX"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7</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MX" sz="800" dirty="0">
                          <a:effectLst/>
                          <a:latin typeface="Times New Roman" panose="02020603050405020304" pitchFamily="18" charset="0"/>
                          <a:cs typeface="Times New Roman" panose="02020603050405020304" pitchFamily="18" charset="0"/>
                        </a:rPr>
                        <a:t>9</a:t>
                      </a:r>
                      <a:endParaRPr lang="es-MX"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vMerge="1">
                  <a:txBody>
                    <a:bodyPr/>
                    <a:lstStyle/>
                    <a:p>
                      <a:endParaRPr lang="es-MX"/>
                    </a:p>
                  </a:txBody>
                  <a:tcPr/>
                </a:tc>
                <a:extLst>
                  <a:ext uri="{0D108BD9-81ED-4DB2-BD59-A6C34878D82A}">
                    <a16:rowId xmlns:a16="http://schemas.microsoft.com/office/drawing/2014/main" val="1721555293"/>
                  </a:ext>
                </a:extLst>
              </a:tr>
              <a:tr h="122927">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Tiempo</a:t>
                      </a:r>
                      <a:endParaRPr lang="es-MX" sz="9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hMerge="1">
                  <a:txBody>
                    <a:bodyPr/>
                    <a:lstStyle/>
                    <a:p>
                      <a:endParaRPr lang="es-MX"/>
                    </a:p>
                  </a:txBody>
                  <a:tcPr/>
                </a:tc>
                <a:tc hMerge="1">
                  <a:txBody>
                    <a:bodyPr/>
                    <a:lstStyle/>
                    <a:p>
                      <a:endParaRPr lang="es-MX"/>
                    </a:p>
                  </a:txBody>
                  <a:tcPr/>
                </a:tc>
                <a:tc>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33</a:t>
                      </a:r>
                      <a:endParaRPr lang="es-MX" sz="9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MX" sz="800" b="1" dirty="0">
                          <a:effectLst/>
                          <a:latin typeface="Times New Roman" panose="02020603050405020304" pitchFamily="18" charset="0"/>
                          <a:cs typeface="Times New Roman" panose="02020603050405020304" pitchFamily="18" charset="0"/>
                        </a:rPr>
                        <a:t>8.48</a:t>
                      </a:r>
                      <a:endParaRPr lang="es-MX" sz="9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vMerge="1">
                  <a:txBody>
                    <a:bodyPr/>
                    <a:lstStyle/>
                    <a:p>
                      <a:endParaRPr lang="es-MX"/>
                    </a:p>
                  </a:txBody>
                  <a:tcPr/>
                </a:tc>
                <a:extLst>
                  <a:ext uri="{0D108BD9-81ED-4DB2-BD59-A6C34878D82A}">
                    <a16:rowId xmlns:a16="http://schemas.microsoft.com/office/drawing/2014/main" val="1777334778"/>
                  </a:ext>
                </a:extLst>
              </a:tr>
              <a:tr h="223467">
                <a:tc>
                  <a:txBody>
                    <a:bodyPr/>
                    <a:lstStyle/>
                    <a:p>
                      <a:pPr marL="6350" indent="-6350" algn="ctr">
                        <a:lnSpc>
                          <a:spcPct val="107000"/>
                        </a:lnSpc>
                        <a:spcAft>
                          <a:spcPts val="0"/>
                        </a:spcAft>
                      </a:pPr>
                      <a:r>
                        <a:rPr lang="es-PE" sz="1000" b="1" dirty="0">
                          <a:effectLst/>
                          <a:latin typeface="Times New Roman" panose="02020603050405020304" pitchFamily="18" charset="0"/>
                          <a:cs typeface="Times New Roman" panose="02020603050405020304" pitchFamily="18" charset="0"/>
                        </a:rPr>
                        <a:t>Descripción</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75000"/>
                      </a:schemeClr>
                    </a:solidFill>
                  </a:tcPr>
                </a:tc>
                <a:tc>
                  <a:txBody>
                    <a:bodyPr/>
                    <a:lstStyle/>
                    <a:p>
                      <a:pPr marL="6350" indent="-6350" algn="ctr">
                        <a:lnSpc>
                          <a:spcPct val="107000"/>
                        </a:lnSpc>
                        <a:spcAft>
                          <a:spcPts val="0"/>
                        </a:spcAft>
                      </a:pPr>
                      <a:r>
                        <a:rPr lang="es-MX" sz="1000" b="1" dirty="0">
                          <a:effectLst/>
                          <a:latin typeface="Times New Roman" panose="02020603050405020304" pitchFamily="18" charset="0"/>
                          <a:cs typeface="Times New Roman" panose="02020603050405020304" pitchFamily="18" charset="0"/>
                        </a:rPr>
                        <a:t>Tiempo</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75000"/>
                      </a:schemeClr>
                    </a:solidFill>
                  </a:tcPr>
                </a:tc>
                <a:tc>
                  <a:txBody>
                    <a:bodyPr/>
                    <a:lstStyle/>
                    <a:p>
                      <a:pPr marL="6350" indent="-6350" algn="ctr">
                        <a:lnSpc>
                          <a:spcPct val="107000"/>
                        </a:lnSpc>
                        <a:spcAft>
                          <a:spcPts val="0"/>
                        </a:spcAft>
                      </a:pPr>
                      <a:r>
                        <a:rPr lang="es-PE" sz="1000" b="1" dirty="0">
                          <a:effectLst/>
                          <a:latin typeface="Times New Roman" panose="02020603050405020304" pitchFamily="18" charset="0"/>
                          <a:cs typeface="Times New Roman" panose="02020603050405020304" pitchFamily="18" charset="0"/>
                        </a:rPr>
                        <a:t> </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75000"/>
                      </a:schemeClr>
                    </a:solidFill>
                  </a:tcPr>
                </a:tc>
                <a:tc>
                  <a:txBody>
                    <a:bodyPr/>
                    <a:lstStyle/>
                    <a:p>
                      <a:pPr marL="6350" indent="-6350" algn="l">
                        <a:lnSpc>
                          <a:spcPct val="107000"/>
                        </a:lnSpc>
                        <a:spcAft>
                          <a:spcPts val="0"/>
                        </a:spcAft>
                      </a:pPr>
                      <a:r>
                        <a:rPr lang="es-PE" sz="1000" b="1" dirty="0">
                          <a:effectLst/>
                          <a:latin typeface="Times New Roman" panose="02020603050405020304" pitchFamily="18" charset="0"/>
                          <a:cs typeface="Times New Roman" panose="02020603050405020304" pitchFamily="18" charset="0"/>
                        </a:rPr>
                        <a:t> </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75000"/>
                      </a:schemeClr>
                    </a:solidFill>
                  </a:tcPr>
                </a:tc>
                <a:tc>
                  <a:txBody>
                    <a:bodyPr/>
                    <a:lstStyle/>
                    <a:p>
                      <a:pPr marL="6350" indent="-6350" algn="l">
                        <a:lnSpc>
                          <a:spcPct val="107000"/>
                        </a:lnSpc>
                        <a:spcAft>
                          <a:spcPts val="0"/>
                        </a:spcAft>
                      </a:pPr>
                      <a:r>
                        <a:rPr lang="es-PE" sz="1000" b="1" dirty="0">
                          <a:effectLst/>
                          <a:latin typeface="Times New Roman" panose="02020603050405020304" pitchFamily="18" charset="0"/>
                          <a:cs typeface="Times New Roman" panose="02020603050405020304" pitchFamily="18" charset="0"/>
                        </a:rPr>
                        <a:t> </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75000"/>
                      </a:schemeClr>
                    </a:solidFill>
                  </a:tcPr>
                </a:tc>
                <a:tc>
                  <a:txBody>
                    <a:bodyPr/>
                    <a:lstStyle/>
                    <a:p>
                      <a:pPr marL="6350" indent="-6350" algn="l">
                        <a:lnSpc>
                          <a:spcPct val="107000"/>
                        </a:lnSpc>
                        <a:spcAft>
                          <a:spcPts val="0"/>
                        </a:spcAft>
                      </a:pPr>
                      <a:r>
                        <a:rPr lang="es-PE" sz="1000" b="1" dirty="0">
                          <a:effectLst/>
                          <a:latin typeface="Times New Roman" panose="02020603050405020304" pitchFamily="18" charset="0"/>
                          <a:cs typeface="Times New Roman" panose="02020603050405020304" pitchFamily="18" charset="0"/>
                        </a:rPr>
                        <a:t> </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75000"/>
                      </a:schemeClr>
                    </a:solidFill>
                  </a:tcPr>
                </a:tc>
                <a:tc>
                  <a:txBody>
                    <a:bodyPr/>
                    <a:lstStyle/>
                    <a:p>
                      <a:pPr marL="6350" indent="-6350" algn="l">
                        <a:lnSpc>
                          <a:spcPct val="107000"/>
                        </a:lnSpc>
                        <a:spcAft>
                          <a:spcPts val="0"/>
                        </a:spcAft>
                      </a:pPr>
                      <a:r>
                        <a:rPr lang="es-PE" sz="1000" b="1" dirty="0">
                          <a:effectLst/>
                          <a:latin typeface="Times New Roman" panose="02020603050405020304" pitchFamily="18" charset="0"/>
                          <a:cs typeface="Times New Roman" panose="02020603050405020304" pitchFamily="18" charset="0"/>
                        </a:rPr>
                        <a:t> </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75000"/>
                      </a:schemeClr>
                    </a:solidFill>
                  </a:tcPr>
                </a:tc>
                <a:tc gridSpan="2">
                  <a:txBody>
                    <a:bodyPr/>
                    <a:lstStyle/>
                    <a:p>
                      <a:pPr marL="6350" indent="-6350" algn="ctr">
                        <a:lnSpc>
                          <a:spcPct val="107000"/>
                        </a:lnSpc>
                        <a:spcAft>
                          <a:spcPts val="0"/>
                        </a:spcAft>
                      </a:pPr>
                      <a:r>
                        <a:rPr lang="es-PE" sz="1000" b="1" dirty="0">
                          <a:effectLst/>
                          <a:latin typeface="Times New Roman" panose="02020603050405020304" pitchFamily="18" charset="0"/>
                          <a:cs typeface="Times New Roman" panose="02020603050405020304" pitchFamily="18" charset="0"/>
                        </a:rPr>
                        <a:t>Observación</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75000"/>
                      </a:schemeClr>
                    </a:solidFill>
                  </a:tcPr>
                </a:tc>
                <a:tc hMerge="1">
                  <a:txBody>
                    <a:bodyPr/>
                    <a:lstStyle/>
                    <a:p>
                      <a:endParaRPr lang="es-MX"/>
                    </a:p>
                  </a:txBody>
                  <a:tcPr/>
                </a:tc>
                <a:extLst>
                  <a:ext uri="{0D108BD9-81ED-4DB2-BD59-A6C34878D82A}">
                    <a16:rowId xmlns:a16="http://schemas.microsoft.com/office/drawing/2014/main" val="140488172"/>
                  </a:ext>
                </a:extLst>
              </a:tr>
              <a:tr h="148560">
                <a:tc>
                  <a:txBody>
                    <a:bodyPr/>
                    <a:lstStyle/>
                    <a:p>
                      <a:pPr marL="6350" indent="-6350" algn="l">
                        <a:lnSpc>
                          <a:spcPct val="107000"/>
                        </a:lnSpc>
                        <a:spcAft>
                          <a:spcPts val="730"/>
                        </a:spcAft>
                      </a:pPr>
                      <a:r>
                        <a:rPr lang="es-ES" sz="700" dirty="0">
                          <a:effectLst/>
                          <a:latin typeface="Times New Roman" panose="02020603050405020304" pitchFamily="18" charset="0"/>
                          <a:cs typeface="Times New Roman" panose="02020603050405020304" pitchFamily="18" charset="0"/>
                        </a:rPr>
                        <a:t>Personal recibe e identifica el proceso y orden a registrar(Ingreso/Salida).</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700">
                          <a:effectLst/>
                          <a:latin typeface="Times New Roman" panose="02020603050405020304" pitchFamily="18" charset="0"/>
                          <a:cs typeface="Times New Roman" panose="02020603050405020304" pitchFamily="18" charset="0"/>
                        </a:rPr>
                        <a:t>2 minutos</a:t>
                      </a:r>
                      <a:endParaRPr lang="es-MX" sz="7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l">
                        <a:lnSpc>
                          <a:spcPct val="107000"/>
                        </a:lnSpc>
                        <a:spcAft>
                          <a:spcPts val="0"/>
                        </a:spcAft>
                      </a:pPr>
                      <a:r>
                        <a:rPr lang="es-MX"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gridSpan="2">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2633478017"/>
                  </a:ext>
                </a:extLst>
              </a:tr>
              <a:tr h="181500">
                <a:tc>
                  <a:txBody>
                    <a:bodyPr/>
                    <a:lstStyle/>
                    <a:p>
                      <a:pPr marL="6350" indent="-6350" algn="l">
                        <a:lnSpc>
                          <a:spcPct val="107000"/>
                        </a:lnSpc>
                        <a:spcAft>
                          <a:spcPts val="730"/>
                        </a:spcAft>
                      </a:pPr>
                      <a:r>
                        <a:rPr lang="es-ES" sz="700" dirty="0">
                          <a:effectLst/>
                          <a:latin typeface="Times New Roman" panose="02020603050405020304" pitchFamily="18" charset="0"/>
                          <a:cs typeface="Times New Roman" panose="02020603050405020304" pitchFamily="18" charset="0"/>
                        </a:rPr>
                        <a:t>Personal ingresa al módulo de Ingreso/Salida de materiales a realizar el proceso de registro.</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700">
                          <a:effectLst/>
                          <a:latin typeface="Times New Roman" panose="02020603050405020304" pitchFamily="18" charset="0"/>
                          <a:cs typeface="Times New Roman" panose="02020603050405020304" pitchFamily="18" charset="0"/>
                        </a:rPr>
                        <a:t>10 segundos</a:t>
                      </a:r>
                      <a:endParaRPr lang="es-MX" sz="7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l">
                        <a:lnSpc>
                          <a:spcPct val="107000"/>
                        </a:lnSpc>
                        <a:spcAft>
                          <a:spcPts val="0"/>
                        </a:spcAft>
                      </a:pPr>
                      <a:r>
                        <a:rPr lang="es-MX"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gridSpan="2">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1545364545"/>
                  </a:ext>
                </a:extLst>
              </a:tr>
              <a:tr h="137162">
                <a:tc>
                  <a:txBody>
                    <a:bodyPr/>
                    <a:lstStyle/>
                    <a:p>
                      <a:pPr marL="6350" indent="-6350" algn="l">
                        <a:lnSpc>
                          <a:spcPct val="107000"/>
                        </a:lnSpc>
                        <a:spcAft>
                          <a:spcPts val="730"/>
                        </a:spcAft>
                      </a:pPr>
                      <a:r>
                        <a:rPr lang="es-ES" sz="700" dirty="0">
                          <a:effectLst/>
                          <a:latin typeface="Times New Roman" panose="02020603050405020304" pitchFamily="18" charset="0"/>
                          <a:cs typeface="Times New Roman" panose="02020603050405020304" pitchFamily="18" charset="0"/>
                        </a:rPr>
                        <a:t>Consulta la existencia del registro a ingresar dentro del sistema.</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700">
                          <a:effectLst/>
                          <a:latin typeface="Times New Roman" panose="02020603050405020304" pitchFamily="18" charset="0"/>
                          <a:cs typeface="Times New Roman" panose="02020603050405020304" pitchFamily="18" charset="0"/>
                        </a:rPr>
                        <a:t>10 segundos</a:t>
                      </a:r>
                      <a:endParaRPr lang="es-MX" sz="7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l">
                        <a:lnSpc>
                          <a:spcPct val="107000"/>
                        </a:lnSpc>
                        <a:spcAft>
                          <a:spcPts val="0"/>
                        </a:spcAft>
                      </a:pPr>
                      <a:r>
                        <a:rPr lang="es-MX"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gridSpan="2">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327689305"/>
                  </a:ext>
                </a:extLst>
              </a:tr>
              <a:tr h="128104">
                <a:tc>
                  <a:txBody>
                    <a:bodyPr/>
                    <a:lstStyle/>
                    <a:p>
                      <a:pPr marL="6350" indent="-6350" algn="l">
                        <a:lnSpc>
                          <a:spcPct val="107000"/>
                        </a:lnSpc>
                        <a:spcAft>
                          <a:spcPts val="730"/>
                        </a:spcAft>
                      </a:pPr>
                      <a:r>
                        <a:rPr lang="es-ES" sz="700" dirty="0">
                          <a:effectLst/>
                          <a:latin typeface="Times New Roman" panose="02020603050405020304" pitchFamily="18" charset="0"/>
                          <a:cs typeface="Times New Roman" panose="02020603050405020304" pitchFamily="18" charset="0"/>
                        </a:rPr>
                        <a:t>El personal ingresa los datos para el registro de Ingreso/Salida.</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700" dirty="0">
                          <a:effectLst/>
                          <a:latin typeface="Times New Roman" panose="02020603050405020304" pitchFamily="18" charset="0"/>
                          <a:cs typeface="Times New Roman" panose="02020603050405020304" pitchFamily="18" charset="0"/>
                        </a:rPr>
                        <a:t>3 minutos</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l">
                        <a:lnSpc>
                          <a:spcPct val="107000"/>
                        </a:lnSpc>
                        <a:spcAft>
                          <a:spcPts val="0"/>
                        </a:spcAft>
                      </a:pPr>
                      <a:r>
                        <a:rPr lang="es-MX"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gridSpan="2">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3408579841"/>
                  </a:ext>
                </a:extLst>
              </a:tr>
              <a:tr h="137162">
                <a:tc>
                  <a:txBody>
                    <a:bodyPr/>
                    <a:lstStyle/>
                    <a:p>
                      <a:pPr marL="6350" indent="-6350" algn="l">
                        <a:lnSpc>
                          <a:spcPct val="107000"/>
                        </a:lnSpc>
                        <a:spcAft>
                          <a:spcPts val="730"/>
                        </a:spcAft>
                      </a:pPr>
                      <a:r>
                        <a:rPr lang="es-ES" sz="700" dirty="0">
                          <a:effectLst/>
                          <a:latin typeface="Times New Roman" panose="02020603050405020304" pitchFamily="18" charset="0"/>
                          <a:cs typeface="Times New Roman" panose="02020603050405020304" pitchFamily="18" charset="0"/>
                        </a:rPr>
                        <a:t>El personal verifica que los datos ingresados estén correctos.</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700">
                          <a:effectLst/>
                          <a:latin typeface="Times New Roman" panose="02020603050405020304" pitchFamily="18" charset="0"/>
                          <a:cs typeface="Times New Roman" panose="02020603050405020304" pitchFamily="18" charset="0"/>
                        </a:rPr>
                        <a:t>1 minutos</a:t>
                      </a:r>
                      <a:endParaRPr lang="es-MX" sz="7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l">
                        <a:lnSpc>
                          <a:spcPct val="107000"/>
                        </a:lnSpc>
                        <a:spcAft>
                          <a:spcPts val="0"/>
                        </a:spcAft>
                      </a:pPr>
                      <a:r>
                        <a:rPr lang="es-MX"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gridSpan="2">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930048586"/>
                  </a:ext>
                </a:extLst>
              </a:tr>
              <a:tr h="137162">
                <a:tc>
                  <a:txBody>
                    <a:bodyPr/>
                    <a:lstStyle/>
                    <a:p>
                      <a:pPr marL="6350" indent="-6350" algn="l">
                        <a:lnSpc>
                          <a:spcPct val="107000"/>
                        </a:lnSpc>
                        <a:spcAft>
                          <a:spcPts val="730"/>
                        </a:spcAft>
                      </a:pPr>
                      <a:r>
                        <a:rPr lang="es-ES" sz="700" dirty="0">
                          <a:effectLst/>
                          <a:latin typeface="Times New Roman" panose="02020603050405020304" pitchFamily="18" charset="0"/>
                          <a:cs typeface="Times New Roman" panose="02020603050405020304" pitchFamily="18" charset="0"/>
                        </a:rPr>
                        <a:t>El personal da clic en guardar y para guardar el registro ingresado.</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700">
                          <a:effectLst/>
                          <a:latin typeface="Times New Roman" panose="02020603050405020304" pitchFamily="18" charset="0"/>
                          <a:cs typeface="Times New Roman" panose="02020603050405020304" pitchFamily="18" charset="0"/>
                        </a:rPr>
                        <a:t>3 segundos</a:t>
                      </a:r>
                      <a:endParaRPr lang="es-MX" sz="7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l">
                        <a:lnSpc>
                          <a:spcPct val="107000"/>
                        </a:lnSpc>
                        <a:spcAft>
                          <a:spcPts val="0"/>
                        </a:spcAft>
                      </a:pPr>
                      <a:r>
                        <a:rPr lang="es-MX"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gridSpan="2">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1120664374"/>
                  </a:ext>
                </a:extLst>
              </a:tr>
              <a:tr h="155151">
                <a:tc>
                  <a:txBody>
                    <a:bodyPr/>
                    <a:lstStyle/>
                    <a:p>
                      <a:pPr marL="6350" indent="-6350" algn="l">
                        <a:lnSpc>
                          <a:spcPct val="107000"/>
                        </a:lnSpc>
                        <a:spcAft>
                          <a:spcPts val="0"/>
                        </a:spcAft>
                      </a:pPr>
                      <a:r>
                        <a:rPr lang="es-MX" sz="700" dirty="0">
                          <a:effectLst/>
                          <a:latin typeface="Times New Roman" panose="02020603050405020304" pitchFamily="18" charset="0"/>
                          <a:cs typeface="Times New Roman" panose="02020603050405020304" pitchFamily="18" charset="0"/>
                        </a:rPr>
                        <a:t>El sistema verifica que los datos ingresados estén correctos y que los campos no estén vacíos.</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700" dirty="0">
                          <a:effectLst/>
                          <a:latin typeface="Times New Roman" panose="02020603050405020304" pitchFamily="18" charset="0"/>
                          <a:cs typeface="Times New Roman" panose="02020603050405020304" pitchFamily="18" charset="0"/>
                        </a:rPr>
                        <a:t>5 segundos</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l">
                        <a:lnSpc>
                          <a:spcPct val="107000"/>
                        </a:lnSpc>
                        <a:spcAft>
                          <a:spcPts val="0"/>
                        </a:spcAft>
                      </a:pPr>
                      <a:r>
                        <a:rPr lang="es-MX"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gridSpan="2">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2654463192"/>
                  </a:ext>
                </a:extLst>
              </a:tr>
              <a:tr h="254707">
                <a:tc>
                  <a:txBody>
                    <a:bodyPr/>
                    <a:lstStyle/>
                    <a:p>
                      <a:pPr marL="6350" indent="-6350" algn="l">
                        <a:lnSpc>
                          <a:spcPct val="107000"/>
                        </a:lnSpc>
                        <a:spcAft>
                          <a:spcPts val="0"/>
                        </a:spcAft>
                      </a:pPr>
                      <a:r>
                        <a:rPr lang="es-MX" sz="700" dirty="0">
                          <a:effectLst/>
                          <a:latin typeface="Times New Roman" panose="02020603050405020304" pitchFamily="18" charset="0"/>
                          <a:cs typeface="Times New Roman" panose="02020603050405020304" pitchFamily="18" charset="0"/>
                        </a:rPr>
                        <a:t>Se guarda el registro y se autogenera un documento, dependiendo de la acción realizada (Ingreso=Nota de entrada, Salida=Guía de remisión).</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700" dirty="0">
                          <a:effectLst/>
                          <a:latin typeface="Times New Roman" panose="02020603050405020304" pitchFamily="18" charset="0"/>
                          <a:cs typeface="Times New Roman" panose="02020603050405020304" pitchFamily="18" charset="0"/>
                        </a:rPr>
                        <a:t>2 minutos</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endParaRPr lang="es-PE" sz="8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l">
                        <a:lnSpc>
                          <a:spcPct val="107000"/>
                        </a:lnSpc>
                        <a:spcAft>
                          <a:spcPts val="0"/>
                        </a:spcAft>
                      </a:pPr>
                      <a:r>
                        <a:rPr lang="es-MX"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gridSpan="2">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2154896223"/>
                  </a:ext>
                </a:extLst>
              </a:tr>
              <a:tr h="174645">
                <a:tc>
                  <a:txBody>
                    <a:bodyPr/>
                    <a:lstStyle/>
                    <a:p>
                      <a:pPr marL="6350" indent="-6350" algn="l">
                        <a:lnSpc>
                          <a:spcPct val="107000"/>
                        </a:lnSpc>
                        <a:spcAft>
                          <a:spcPts val="0"/>
                        </a:spcAft>
                      </a:pPr>
                      <a:r>
                        <a:rPr lang="es-MX" sz="700" dirty="0">
                          <a:effectLst/>
                          <a:latin typeface="Times New Roman" panose="02020603050405020304" pitchFamily="18" charset="0"/>
                          <a:cs typeface="Times New Roman" panose="02020603050405020304" pitchFamily="18" charset="0"/>
                        </a:rPr>
                        <a:t>La información guardada se almacena en el módulo historial sea de ingreso o de salida.</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700" dirty="0">
                          <a:effectLst/>
                          <a:latin typeface="Times New Roman" panose="02020603050405020304" pitchFamily="18" charset="0"/>
                          <a:cs typeface="Times New Roman" panose="02020603050405020304" pitchFamily="18" charset="0"/>
                        </a:rPr>
                        <a:t>20 segundos</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ctr">
                        <a:lnSpc>
                          <a:spcPct val="107000"/>
                        </a:lnSpc>
                        <a:spcAft>
                          <a:spcPts val="0"/>
                        </a:spcAft>
                      </a:pPr>
                      <a:r>
                        <a:rPr lang="es-PE" sz="800">
                          <a:effectLst/>
                          <a:latin typeface="Times New Roman" panose="02020603050405020304" pitchFamily="18" charset="0"/>
                          <a:cs typeface="Times New Roman" panose="02020603050405020304" pitchFamily="18" charset="0"/>
                        </a:rPr>
                        <a:t> </a:t>
                      </a:r>
                      <a:endParaRPr lang="es-MX" sz="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a:txBody>
                    <a:bodyPr/>
                    <a:lstStyle/>
                    <a:p>
                      <a:pPr marL="6350" indent="-6350" algn="l">
                        <a:lnSpc>
                          <a:spcPct val="107000"/>
                        </a:lnSpc>
                        <a:spcAft>
                          <a:spcPts val="0"/>
                        </a:spcAft>
                      </a:pPr>
                      <a:endParaRPr lang="es-MX" sz="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gridSpan="2">
                  <a:txBody>
                    <a:bodyPr/>
                    <a:lstStyle/>
                    <a:p>
                      <a:pPr marL="6350" indent="-6350" algn="l">
                        <a:lnSpc>
                          <a:spcPct val="107000"/>
                        </a:lnSpc>
                        <a:spcAft>
                          <a:spcPts val="0"/>
                        </a:spcAft>
                      </a:pPr>
                      <a:r>
                        <a:rPr lang="es-PE" sz="800" dirty="0">
                          <a:effectLst/>
                          <a:latin typeface="Times New Roman" panose="02020603050405020304" pitchFamily="18" charset="0"/>
                          <a:cs typeface="Times New Roman" panose="02020603050405020304" pitchFamily="18" charset="0"/>
                        </a:rPr>
                        <a:t> </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3417973583"/>
                  </a:ext>
                </a:extLst>
              </a:tr>
              <a:tr h="137162">
                <a:tc>
                  <a:txBody>
                    <a:bodyPr/>
                    <a:lstStyle/>
                    <a:p>
                      <a:pPr marL="6350" indent="-6350" algn="r">
                        <a:lnSpc>
                          <a:spcPct val="107000"/>
                        </a:lnSpc>
                        <a:spcAft>
                          <a:spcPts val="0"/>
                        </a:spcAft>
                      </a:pPr>
                      <a:r>
                        <a:rPr lang="es-PE" sz="800" b="1" dirty="0">
                          <a:effectLst/>
                          <a:latin typeface="Times New Roman" panose="02020603050405020304" pitchFamily="18" charset="0"/>
                          <a:cs typeface="Times New Roman" panose="02020603050405020304" pitchFamily="18" charset="0"/>
                        </a:rPr>
                        <a:t>Total</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b">
                    <a:solidFill>
                      <a:schemeClr val="accent1">
                        <a:lumMod val="20000"/>
                        <a:lumOff val="80000"/>
                      </a:schemeClr>
                    </a:solidFill>
                  </a:tcPr>
                </a:tc>
                <a:tc>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8.48 minutos</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6</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b="1">
                          <a:effectLst/>
                          <a:latin typeface="Times New Roman" panose="02020603050405020304" pitchFamily="18" charset="0"/>
                          <a:cs typeface="Times New Roman" panose="02020603050405020304" pitchFamily="18" charset="0"/>
                        </a:rPr>
                        <a:t>0</a:t>
                      </a:r>
                      <a:endParaRPr lang="es-MX" sz="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b="1">
                          <a:effectLst/>
                          <a:latin typeface="Times New Roman" panose="02020603050405020304" pitchFamily="18" charset="0"/>
                          <a:cs typeface="Times New Roman" panose="02020603050405020304" pitchFamily="18" charset="0"/>
                        </a:rPr>
                        <a:t>0</a:t>
                      </a:r>
                      <a:endParaRPr lang="es-MX" sz="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b="1">
                          <a:effectLst/>
                          <a:latin typeface="Times New Roman" panose="02020603050405020304" pitchFamily="18" charset="0"/>
                          <a:cs typeface="Times New Roman" panose="02020603050405020304" pitchFamily="18" charset="0"/>
                        </a:rPr>
                        <a:t>2</a:t>
                      </a:r>
                      <a:endParaRPr lang="es-MX" sz="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a:txBody>
                    <a:bodyPr/>
                    <a:lstStyle/>
                    <a:p>
                      <a:pPr marL="6350" indent="-6350" algn="ctr">
                        <a:lnSpc>
                          <a:spcPct val="107000"/>
                        </a:lnSpc>
                        <a:spcAft>
                          <a:spcPts val="0"/>
                        </a:spcAft>
                      </a:pPr>
                      <a:r>
                        <a:rPr lang="es-PE" sz="800" b="1">
                          <a:effectLst/>
                          <a:latin typeface="Times New Roman" panose="02020603050405020304" pitchFamily="18" charset="0"/>
                          <a:cs typeface="Times New Roman" panose="02020603050405020304" pitchFamily="18" charset="0"/>
                        </a:rPr>
                        <a:t>1</a:t>
                      </a:r>
                      <a:endParaRPr lang="es-MX" sz="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nchor="ctr">
                    <a:solidFill>
                      <a:schemeClr val="accent1">
                        <a:lumMod val="20000"/>
                        <a:lumOff val="80000"/>
                      </a:schemeClr>
                    </a:solidFill>
                  </a:tcPr>
                </a:tc>
                <a:tc gridSpan="2">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 </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752" marR="41752" marT="0" marB="0">
                    <a:solidFill>
                      <a:schemeClr val="accent1">
                        <a:lumMod val="20000"/>
                        <a:lumOff val="80000"/>
                      </a:schemeClr>
                    </a:solidFill>
                  </a:tcPr>
                </a:tc>
                <a:tc hMerge="1">
                  <a:txBody>
                    <a:bodyPr/>
                    <a:lstStyle/>
                    <a:p>
                      <a:endParaRPr lang="es-MX"/>
                    </a:p>
                  </a:txBody>
                  <a:tcPr/>
                </a:tc>
                <a:extLst>
                  <a:ext uri="{0D108BD9-81ED-4DB2-BD59-A6C34878D82A}">
                    <a16:rowId xmlns:a16="http://schemas.microsoft.com/office/drawing/2014/main" val="3258973589"/>
                  </a:ext>
                </a:extLst>
              </a:tr>
            </a:tbl>
          </a:graphicData>
        </a:graphic>
      </p:graphicFrame>
      <p:sp>
        <p:nvSpPr>
          <p:cNvPr id="21" name="Elipse 20"/>
          <p:cNvSpPr/>
          <p:nvPr/>
        </p:nvSpPr>
        <p:spPr>
          <a:xfrm>
            <a:off x="5041209" y="2828221"/>
            <a:ext cx="90281" cy="98121"/>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2" name="Elipse 21"/>
          <p:cNvSpPr/>
          <p:nvPr/>
        </p:nvSpPr>
        <p:spPr>
          <a:xfrm>
            <a:off x="5043041" y="2999248"/>
            <a:ext cx="90281" cy="98121"/>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3" name="Elipse 22"/>
          <p:cNvSpPr/>
          <p:nvPr/>
        </p:nvSpPr>
        <p:spPr>
          <a:xfrm>
            <a:off x="5055409" y="3170409"/>
            <a:ext cx="90281" cy="98121"/>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4" name="Elipse 23"/>
          <p:cNvSpPr/>
          <p:nvPr/>
        </p:nvSpPr>
        <p:spPr>
          <a:xfrm>
            <a:off x="5041207" y="3318058"/>
            <a:ext cx="90281" cy="98121"/>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5" name="Elipse 24"/>
          <p:cNvSpPr/>
          <p:nvPr/>
        </p:nvSpPr>
        <p:spPr>
          <a:xfrm>
            <a:off x="6616829" y="3450202"/>
            <a:ext cx="90281" cy="98121"/>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6" name="Elipse 25"/>
          <p:cNvSpPr/>
          <p:nvPr/>
        </p:nvSpPr>
        <p:spPr>
          <a:xfrm>
            <a:off x="5058027" y="3568179"/>
            <a:ext cx="90281" cy="98121"/>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7" name="Elipse 26"/>
          <p:cNvSpPr/>
          <p:nvPr/>
        </p:nvSpPr>
        <p:spPr>
          <a:xfrm>
            <a:off x="6619900" y="3732667"/>
            <a:ext cx="90281" cy="98121"/>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8" name="Elipse 27"/>
          <p:cNvSpPr/>
          <p:nvPr/>
        </p:nvSpPr>
        <p:spPr>
          <a:xfrm>
            <a:off x="5058027" y="3889165"/>
            <a:ext cx="90281" cy="98121"/>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9" name="Elipse 28"/>
          <p:cNvSpPr/>
          <p:nvPr/>
        </p:nvSpPr>
        <p:spPr>
          <a:xfrm>
            <a:off x="7137029" y="4114365"/>
            <a:ext cx="90281" cy="98121"/>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30" name="Elipse 29"/>
          <p:cNvSpPr/>
          <p:nvPr/>
        </p:nvSpPr>
        <p:spPr>
          <a:xfrm>
            <a:off x="4986064" y="2623241"/>
            <a:ext cx="187581" cy="169914"/>
          </a:xfrm>
          <a:prstGeom prst="ellipse">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
        <p:nvSpPr>
          <p:cNvPr id="31" name="Flecha derecha 30"/>
          <p:cNvSpPr/>
          <p:nvPr/>
        </p:nvSpPr>
        <p:spPr>
          <a:xfrm>
            <a:off x="5533472" y="2627106"/>
            <a:ext cx="255270" cy="177428"/>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
        <p:nvSpPr>
          <p:cNvPr id="32" name="Retraso 31"/>
          <p:cNvSpPr/>
          <p:nvPr/>
        </p:nvSpPr>
        <p:spPr>
          <a:xfrm>
            <a:off x="6088257" y="2627106"/>
            <a:ext cx="179254" cy="177428"/>
          </a:xfrm>
          <a:prstGeom prst="flowChartDelay">
            <a:avLst/>
          </a:prstGeom>
          <a:solidFill>
            <a:schemeClr val="bg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
        <p:nvSpPr>
          <p:cNvPr id="33" name="Rectángulo 32"/>
          <p:cNvSpPr/>
          <p:nvPr/>
        </p:nvSpPr>
        <p:spPr>
          <a:xfrm>
            <a:off x="6569474" y="2619592"/>
            <a:ext cx="194003" cy="184942"/>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
        <p:nvSpPr>
          <p:cNvPr id="34" name="Triángulo isósceles 33"/>
          <p:cNvSpPr/>
          <p:nvPr/>
        </p:nvSpPr>
        <p:spPr>
          <a:xfrm rot="10800000">
            <a:off x="7043153" y="2623241"/>
            <a:ext cx="255270" cy="181293"/>
          </a:xfrm>
          <a:prstGeom prst="triangle">
            <a:avLst/>
          </a:prstGeom>
          <a:solidFill>
            <a:srgbClr val="BB78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Tree>
    <p:extLst>
      <p:ext uri="{BB962C8B-B14F-4D97-AF65-F5344CB8AC3E}">
        <p14:creationId xmlns:p14="http://schemas.microsoft.com/office/powerpoint/2010/main" val="387066396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17463" y="353061"/>
            <a:ext cx="3793063"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Costos de implementación para la propuesta de mejora</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graphicFrame>
        <p:nvGraphicFramePr>
          <p:cNvPr id="6" name="Tabla 5"/>
          <p:cNvGraphicFramePr>
            <a:graphicFrameLocks noGrp="1"/>
          </p:cNvGraphicFramePr>
          <p:nvPr>
            <p:extLst>
              <p:ext uri="{D42A27DB-BD31-4B8C-83A1-F6EECF244321}">
                <p14:modId xmlns:p14="http://schemas.microsoft.com/office/powerpoint/2010/main" val="3063651887"/>
              </p:ext>
            </p:extLst>
          </p:nvPr>
        </p:nvGraphicFramePr>
        <p:xfrm>
          <a:off x="553816" y="2634786"/>
          <a:ext cx="3120358" cy="1586967"/>
        </p:xfrm>
        <a:graphic>
          <a:graphicData uri="http://schemas.openxmlformats.org/drawingml/2006/table">
            <a:tbl>
              <a:tblPr firstRow="1" firstCol="1" bandRow="1">
                <a:effectLst>
                  <a:outerShdw blurRad="50800" dist="38100" dir="10800000" algn="r" rotWithShape="0">
                    <a:prstClr val="black">
                      <a:alpha val="40000"/>
                    </a:prstClr>
                  </a:outerShdw>
                </a:effectLst>
                <a:tableStyleId>{5940675A-B579-460E-94D1-54222C63F5DA}</a:tableStyleId>
              </a:tblPr>
              <a:tblGrid>
                <a:gridCol w="2107606">
                  <a:extLst>
                    <a:ext uri="{9D8B030D-6E8A-4147-A177-3AD203B41FA5}">
                      <a16:colId xmlns:a16="http://schemas.microsoft.com/office/drawing/2014/main" val="2043717205"/>
                    </a:ext>
                  </a:extLst>
                </a:gridCol>
                <a:gridCol w="1012752">
                  <a:extLst>
                    <a:ext uri="{9D8B030D-6E8A-4147-A177-3AD203B41FA5}">
                      <a16:colId xmlns:a16="http://schemas.microsoft.com/office/drawing/2014/main" val="1095427177"/>
                    </a:ext>
                  </a:extLst>
                </a:gridCol>
              </a:tblGrid>
              <a:tr h="287821">
                <a:tc gridSpan="2">
                  <a:txBody>
                    <a:bodyPr/>
                    <a:lstStyle/>
                    <a:p>
                      <a:pPr marL="6350" indent="-6350" algn="ctr">
                        <a:lnSpc>
                          <a:spcPct val="107000"/>
                        </a:lnSpc>
                        <a:spcAft>
                          <a:spcPts val="0"/>
                        </a:spcAft>
                      </a:pPr>
                      <a:r>
                        <a:rPr lang="es-MX" sz="1200" b="1" dirty="0">
                          <a:effectLst/>
                          <a:latin typeface="Times New Roman" panose="02020603050405020304" pitchFamily="18" charset="0"/>
                          <a:cs typeface="Times New Roman" panose="02020603050405020304" pitchFamily="18" charset="0"/>
                        </a:rPr>
                        <a:t>Costo total de implementación</a:t>
                      </a:r>
                      <a:endParaRPr lang="es-MX"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solidFill>
                      <a:schemeClr val="accent1">
                        <a:lumMod val="75000"/>
                      </a:schemeClr>
                    </a:solidFill>
                  </a:tcPr>
                </a:tc>
                <a:tc hMerge="1">
                  <a:txBody>
                    <a:bodyPr/>
                    <a:lstStyle/>
                    <a:p>
                      <a:endParaRPr lang="es-MX"/>
                    </a:p>
                  </a:txBody>
                  <a:tcPr/>
                </a:tc>
                <a:extLst>
                  <a:ext uri="{0D108BD9-81ED-4DB2-BD59-A6C34878D82A}">
                    <a16:rowId xmlns:a16="http://schemas.microsoft.com/office/drawing/2014/main" val="2564992880"/>
                  </a:ext>
                </a:extLst>
              </a:tr>
              <a:tr h="178217">
                <a:tc>
                  <a:txBody>
                    <a:bodyPr/>
                    <a:lstStyle/>
                    <a:p>
                      <a:pPr marL="6350" indent="-6350" algn="ctr">
                        <a:lnSpc>
                          <a:spcPct val="107000"/>
                        </a:lnSpc>
                        <a:spcAft>
                          <a:spcPts val="0"/>
                        </a:spcAft>
                      </a:pPr>
                      <a:r>
                        <a:rPr lang="es-MX" sz="1100" b="1" dirty="0">
                          <a:effectLst/>
                          <a:latin typeface="Times New Roman" panose="02020603050405020304" pitchFamily="18" charset="0"/>
                          <a:cs typeface="Times New Roman" panose="02020603050405020304" pitchFamily="18" charset="0"/>
                        </a:rPr>
                        <a:t>Descripción</a:t>
                      </a:r>
                      <a:endParaRPr lang="es-MX"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solidFill>
                      <a:schemeClr val="accent1">
                        <a:lumMod val="75000"/>
                      </a:schemeClr>
                    </a:solidFill>
                  </a:tcPr>
                </a:tc>
                <a:tc>
                  <a:txBody>
                    <a:bodyPr/>
                    <a:lstStyle/>
                    <a:p>
                      <a:pPr marL="6350" indent="-6350" algn="ctr">
                        <a:lnSpc>
                          <a:spcPct val="107000"/>
                        </a:lnSpc>
                        <a:spcAft>
                          <a:spcPts val="0"/>
                        </a:spcAft>
                      </a:pPr>
                      <a:r>
                        <a:rPr lang="es-MX" sz="1100" b="1" dirty="0">
                          <a:effectLst/>
                          <a:latin typeface="Times New Roman" panose="02020603050405020304" pitchFamily="18" charset="0"/>
                          <a:cs typeface="Times New Roman" panose="02020603050405020304" pitchFamily="18" charset="0"/>
                        </a:rPr>
                        <a:t>Costo total</a:t>
                      </a:r>
                      <a:endParaRPr lang="es-MX"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solidFill>
                      <a:schemeClr val="accent1">
                        <a:lumMod val="75000"/>
                      </a:schemeClr>
                    </a:solidFill>
                  </a:tcPr>
                </a:tc>
                <a:extLst>
                  <a:ext uri="{0D108BD9-81ED-4DB2-BD59-A6C34878D82A}">
                    <a16:rowId xmlns:a16="http://schemas.microsoft.com/office/drawing/2014/main" val="974348909"/>
                  </a:ext>
                </a:extLst>
              </a:tr>
              <a:tr h="185341">
                <a:tc>
                  <a:txBody>
                    <a:bodyPr/>
                    <a:lstStyle/>
                    <a:p>
                      <a:pPr marL="6350" indent="-6350" algn="l">
                        <a:lnSpc>
                          <a:spcPct val="107000"/>
                        </a:lnSpc>
                        <a:spcAft>
                          <a:spcPts val="0"/>
                        </a:spcAft>
                      </a:pPr>
                      <a:r>
                        <a:rPr lang="es-MX" sz="1050" dirty="0">
                          <a:effectLst/>
                          <a:latin typeface="Times New Roman" panose="02020603050405020304" pitchFamily="18" charset="0"/>
                          <a:cs typeface="Times New Roman" panose="02020603050405020304" pitchFamily="18" charset="0"/>
                        </a:rPr>
                        <a:t>Costo total de materiales</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solidFill>
                      <a:schemeClr val="accent1">
                        <a:lumMod val="20000"/>
                        <a:lumOff val="80000"/>
                      </a:schemeClr>
                    </a:solidFill>
                  </a:tcPr>
                </a:tc>
                <a:tc>
                  <a:txBody>
                    <a:bodyPr/>
                    <a:lstStyle/>
                    <a:p>
                      <a:pPr marL="6350" indent="-6350" algn="r">
                        <a:lnSpc>
                          <a:spcPct val="107000"/>
                        </a:lnSpc>
                        <a:spcAft>
                          <a:spcPts val="0"/>
                        </a:spcAft>
                      </a:pPr>
                      <a:r>
                        <a:rPr lang="es-MX" sz="1050" dirty="0">
                          <a:effectLst/>
                          <a:latin typeface="Times New Roman" panose="02020603050405020304" pitchFamily="18" charset="0"/>
                          <a:cs typeface="Times New Roman" panose="02020603050405020304" pitchFamily="18" charset="0"/>
                        </a:rPr>
                        <a:t> S/ 20.00 </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solidFill>
                      <a:schemeClr val="accent1">
                        <a:lumMod val="20000"/>
                        <a:lumOff val="80000"/>
                      </a:schemeClr>
                    </a:solidFill>
                  </a:tcPr>
                </a:tc>
                <a:extLst>
                  <a:ext uri="{0D108BD9-81ED-4DB2-BD59-A6C34878D82A}">
                    <a16:rowId xmlns:a16="http://schemas.microsoft.com/office/drawing/2014/main" val="2028515744"/>
                  </a:ext>
                </a:extLst>
              </a:tr>
              <a:tr h="213407">
                <a:tc>
                  <a:txBody>
                    <a:bodyPr/>
                    <a:lstStyle/>
                    <a:p>
                      <a:pPr marL="6350" indent="-6350" algn="l">
                        <a:lnSpc>
                          <a:spcPct val="107000"/>
                        </a:lnSpc>
                        <a:spcAft>
                          <a:spcPts val="0"/>
                        </a:spcAft>
                      </a:pPr>
                      <a:r>
                        <a:rPr lang="es-MX" sz="1050" dirty="0">
                          <a:effectLst/>
                          <a:latin typeface="Times New Roman" panose="02020603050405020304" pitchFamily="18" charset="0"/>
                          <a:cs typeface="Times New Roman" panose="02020603050405020304" pitchFamily="18" charset="0"/>
                        </a:rPr>
                        <a:t>Costo total de mano de obra</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solidFill>
                      <a:schemeClr val="accent1">
                        <a:lumMod val="20000"/>
                        <a:lumOff val="80000"/>
                      </a:schemeClr>
                    </a:solidFill>
                  </a:tcPr>
                </a:tc>
                <a:tc>
                  <a:txBody>
                    <a:bodyPr/>
                    <a:lstStyle/>
                    <a:p>
                      <a:pPr marL="6350" indent="-6350" algn="r">
                        <a:lnSpc>
                          <a:spcPct val="107000"/>
                        </a:lnSpc>
                        <a:spcAft>
                          <a:spcPts val="0"/>
                        </a:spcAft>
                      </a:pPr>
                      <a:r>
                        <a:rPr lang="es-MX" sz="1050" dirty="0">
                          <a:effectLst/>
                          <a:latin typeface="Times New Roman" panose="02020603050405020304" pitchFamily="18" charset="0"/>
                          <a:cs typeface="Times New Roman" panose="02020603050405020304" pitchFamily="18" charset="0"/>
                        </a:rPr>
                        <a:t>S/ 7,680.00</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solidFill>
                      <a:schemeClr val="accent1">
                        <a:lumMod val="20000"/>
                        <a:lumOff val="80000"/>
                      </a:schemeClr>
                    </a:solidFill>
                  </a:tcPr>
                </a:tc>
                <a:extLst>
                  <a:ext uri="{0D108BD9-81ED-4DB2-BD59-A6C34878D82A}">
                    <a16:rowId xmlns:a16="http://schemas.microsoft.com/office/drawing/2014/main" val="2530661103"/>
                  </a:ext>
                </a:extLst>
              </a:tr>
              <a:tr h="252199">
                <a:tc>
                  <a:txBody>
                    <a:bodyPr/>
                    <a:lstStyle/>
                    <a:p>
                      <a:pPr marL="6350" indent="-6350" algn="l">
                        <a:lnSpc>
                          <a:spcPct val="107000"/>
                        </a:lnSpc>
                        <a:spcAft>
                          <a:spcPts val="0"/>
                        </a:spcAft>
                      </a:pPr>
                      <a:r>
                        <a:rPr lang="es-MX" sz="1050">
                          <a:effectLst/>
                          <a:latin typeface="Times New Roman" panose="02020603050405020304" pitchFamily="18" charset="0"/>
                          <a:cs typeface="Times New Roman" panose="02020603050405020304" pitchFamily="18" charset="0"/>
                        </a:rPr>
                        <a:t>Costo de máquinas, herramientas y equipos</a:t>
                      </a:r>
                      <a:endParaRPr lang="es-MX" sz="105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solidFill>
                      <a:schemeClr val="accent1">
                        <a:lumMod val="20000"/>
                        <a:lumOff val="80000"/>
                      </a:schemeClr>
                    </a:solidFill>
                  </a:tcPr>
                </a:tc>
                <a:tc>
                  <a:txBody>
                    <a:bodyPr/>
                    <a:lstStyle/>
                    <a:p>
                      <a:pPr marL="6350" indent="-6350" algn="r">
                        <a:lnSpc>
                          <a:spcPct val="107000"/>
                        </a:lnSpc>
                        <a:spcAft>
                          <a:spcPts val="0"/>
                        </a:spcAft>
                      </a:pPr>
                      <a:r>
                        <a:rPr lang="es-MX" sz="1050" dirty="0">
                          <a:effectLst/>
                          <a:latin typeface="Times New Roman" panose="02020603050405020304" pitchFamily="18" charset="0"/>
                          <a:cs typeface="Times New Roman" panose="02020603050405020304" pitchFamily="18" charset="0"/>
                        </a:rPr>
                        <a:t> S/ 1,205.00   </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solidFill>
                      <a:schemeClr val="accent1">
                        <a:lumMod val="20000"/>
                        <a:lumOff val="80000"/>
                      </a:schemeClr>
                    </a:solidFill>
                  </a:tcPr>
                </a:tc>
                <a:extLst>
                  <a:ext uri="{0D108BD9-81ED-4DB2-BD59-A6C34878D82A}">
                    <a16:rowId xmlns:a16="http://schemas.microsoft.com/office/drawing/2014/main" val="1408795435"/>
                  </a:ext>
                </a:extLst>
              </a:tr>
              <a:tr h="207305">
                <a:tc>
                  <a:txBody>
                    <a:bodyPr/>
                    <a:lstStyle/>
                    <a:p>
                      <a:pPr marL="6350" indent="-6350" algn="l">
                        <a:lnSpc>
                          <a:spcPct val="107000"/>
                        </a:lnSpc>
                        <a:spcAft>
                          <a:spcPts val="0"/>
                        </a:spcAft>
                      </a:pPr>
                      <a:r>
                        <a:rPr lang="es-MX" sz="1050" dirty="0">
                          <a:effectLst/>
                          <a:latin typeface="Times New Roman" panose="02020603050405020304" pitchFamily="18" charset="0"/>
                          <a:cs typeface="Times New Roman" panose="02020603050405020304" pitchFamily="18" charset="0"/>
                        </a:rPr>
                        <a:t>Otros costos</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ctr">
                    <a:solidFill>
                      <a:schemeClr val="accent1">
                        <a:lumMod val="20000"/>
                        <a:lumOff val="80000"/>
                      </a:schemeClr>
                    </a:solidFill>
                  </a:tcPr>
                </a:tc>
                <a:tc>
                  <a:txBody>
                    <a:bodyPr/>
                    <a:lstStyle/>
                    <a:p>
                      <a:pPr marL="6350" indent="-6350" algn="r">
                        <a:lnSpc>
                          <a:spcPct val="107000"/>
                        </a:lnSpc>
                        <a:spcAft>
                          <a:spcPts val="0"/>
                        </a:spcAft>
                      </a:pPr>
                      <a:r>
                        <a:rPr lang="es-MX" sz="1050" dirty="0">
                          <a:effectLst/>
                          <a:latin typeface="Times New Roman" panose="02020603050405020304" pitchFamily="18" charset="0"/>
                          <a:cs typeface="Times New Roman" panose="02020603050405020304" pitchFamily="18" charset="0"/>
                        </a:rPr>
                        <a:t> S/ 930.00 </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solidFill>
                      <a:schemeClr val="accent1">
                        <a:lumMod val="20000"/>
                        <a:lumOff val="80000"/>
                      </a:schemeClr>
                    </a:solidFill>
                  </a:tcPr>
                </a:tc>
                <a:extLst>
                  <a:ext uri="{0D108BD9-81ED-4DB2-BD59-A6C34878D82A}">
                    <a16:rowId xmlns:a16="http://schemas.microsoft.com/office/drawing/2014/main" val="3302409032"/>
                  </a:ext>
                </a:extLst>
              </a:tr>
              <a:tr h="171313">
                <a:tc>
                  <a:txBody>
                    <a:bodyPr/>
                    <a:lstStyle/>
                    <a:p>
                      <a:pPr marL="6350" indent="-6350" algn="r">
                        <a:lnSpc>
                          <a:spcPct val="107000"/>
                        </a:lnSpc>
                        <a:spcAft>
                          <a:spcPts val="0"/>
                        </a:spcAft>
                      </a:pPr>
                      <a:r>
                        <a:rPr lang="es-MX" sz="1050" b="1" dirty="0">
                          <a:effectLst/>
                          <a:latin typeface="Times New Roman" panose="02020603050405020304" pitchFamily="18" charset="0"/>
                          <a:cs typeface="Times New Roman" panose="02020603050405020304" pitchFamily="18" charset="0"/>
                        </a:rPr>
                        <a:t>TOTAL</a:t>
                      </a:r>
                      <a:endParaRPr lang="es-MX" sz="10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solidFill>
                      <a:schemeClr val="accent1">
                        <a:lumMod val="20000"/>
                        <a:lumOff val="80000"/>
                      </a:schemeClr>
                    </a:solidFill>
                  </a:tcPr>
                </a:tc>
                <a:tc>
                  <a:txBody>
                    <a:bodyPr/>
                    <a:lstStyle/>
                    <a:p>
                      <a:pPr marL="6350" indent="-6350" algn="r">
                        <a:lnSpc>
                          <a:spcPct val="107000"/>
                        </a:lnSpc>
                        <a:spcAft>
                          <a:spcPts val="0"/>
                        </a:spcAft>
                      </a:pPr>
                      <a:r>
                        <a:rPr lang="es-MX" sz="1050" b="1" dirty="0">
                          <a:effectLst/>
                          <a:latin typeface="Times New Roman" panose="02020603050405020304" pitchFamily="18" charset="0"/>
                          <a:cs typeface="Times New Roman" panose="02020603050405020304" pitchFamily="18" charset="0"/>
                        </a:rPr>
                        <a:t>S/ 9,835.00</a:t>
                      </a:r>
                      <a:endParaRPr lang="es-MX" sz="10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450" marR="44450" marT="0" marB="0" anchor="b">
                    <a:solidFill>
                      <a:schemeClr val="accent1">
                        <a:lumMod val="20000"/>
                        <a:lumOff val="80000"/>
                      </a:schemeClr>
                    </a:solidFill>
                  </a:tcPr>
                </a:tc>
                <a:extLst>
                  <a:ext uri="{0D108BD9-81ED-4DB2-BD59-A6C34878D82A}">
                    <a16:rowId xmlns:a16="http://schemas.microsoft.com/office/drawing/2014/main" val="4248622939"/>
                  </a:ext>
                </a:extLst>
              </a:tr>
            </a:tbl>
          </a:graphicData>
        </a:graphic>
      </p:graphicFrame>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3220" y="2579478"/>
            <a:ext cx="1342299" cy="701351"/>
          </a:xfrm>
          <a:prstGeom prst="rect">
            <a:avLst/>
          </a:prstGeom>
          <a:ln w="38100" cap="sq">
            <a:solidFill>
              <a:srgbClr val="C00000"/>
            </a:solidFill>
            <a:prstDash val="solid"/>
            <a:miter lim="800000"/>
          </a:ln>
          <a:effectLst>
            <a:outerShdw blurRad="50800" dist="38100" dir="10800000" algn="r" rotWithShape="0">
              <a:prstClr val="black">
                <a:alpha val="40000"/>
              </a:prstClr>
            </a:outerShdw>
          </a:effectLst>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727" y="798664"/>
            <a:ext cx="1800000" cy="1470062"/>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419" y="2578267"/>
            <a:ext cx="1344616" cy="702562"/>
          </a:xfrm>
          <a:prstGeom prst="rect">
            <a:avLst/>
          </a:prstGeom>
          <a:ln w="38100" cap="sq">
            <a:solidFill>
              <a:srgbClr val="C00000"/>
            </a:solidFill>
            <a:prstDash val="solid"/>
            <a:miter lim="800000"/>
          </a:ln>
          <a:effectLst>
            <a:outerShdw blurRad="50800" dist="38100" dir="8100000" algn="tr" rotWithShape="0">
              <a:prstClr val="black">
                <a:alpha val="40000"/>
              </a:prstClr>
            </a:outerShdw>
          </a:effectLst>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1713" y="3499551"/>
            <a:ext cx="1344616" cy="702562"/>
          </a:xfrm>
          <a:prstGeom prst="rect">
            <a:avLst/>
          </a:prstGeom>
          <a:ln w="38100" cap="sq">
            <a:solidFill>
              <a:schemeClr val="accent6">
                <a:lumMod val="60000"/>
                <a:lumOff val="40000"/>
              </a:schemeClr>
            </a:solidFill>
            <a:prstDash val="solid"/>
            <a:miter lim="800000"/>
          </a:ln>
          <a:effectLst>
            <a:outerShdw blurRad="50800" dist="38100" dir="8100000" algn="tr" rotWithShape="0">
              <a:prstClr val="black">
                <a:alpha val="40000"/>
              </a:prstClr>
            </a:outerShdw>
          </a:effectLst>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2426" y="3511345"/>
            <a:ext cx="1323093" cy="691316"/>
          </a:xfrm>
          <a:prstGeom prst="rect">
            <a:avLst/>
          </a:prstGeom>
          <a:ln w="38100" cap="sq">
            <a:solidFill>
              <a:schemeClr val="accent6">
                <a:lumMod val="60000"/>
                <a:lumOff val="40000"/>
              </a:schemeClr>
            </a:solidFill>
            <a:prstDash val="solid"/>
            <a:miter lim="800000"/>
          </a:ln>
          <a:effectLst>
            <a:outerShdw blurRad="50800" dist="38100" dir="10800000" algn="r" rotWithShape="0">
              <a:prstClr val="black">
                <a:alpha val="40000"/>
              </a:prstClr>
            </a:outerShdw>
          </a:effectLst>
        </p:spPr>
      </p:pic>
      <p:sp>
        <p:nvSpPr>
          <p:cNvPr id="17" name="Llamada de nube 16"/>
          <p:cNvSpPr/>
          <p:nvPr/>
        </p:nvSpPr>
        <p:spPr>
          <a:xfrm>
            <a:off x="1151809" y="1238590"/>
            <a:ext cx="3231565" cy="870708"/>
          </a:xfrm>
          <a:prstGeom prst="cloudCallout">
            <a:avLst>
              <a:gd name="adj1" fmla="val -34987"/>
              <a:gd name="adj2" fmla="val -82251"/>
            </a:avLst>
          </a:prstGeom>
          <a:solidFill>
            <a:schemeClr val="accent1">
              <a:lumMod val="20000"/>
              <a:lumOff val="80000"/>
            </a:schemeClr>
          </a:solidFill>
          <a:ln w="28575">
            <a:solidFill>
              <a:srgbClr val="2BA6B7"/>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1050" dirty="0" smtClean="0">
                <a:solidFill>
                  <a:schemeClr val="tx1"/>
                </a:solidFill>
                <a:latin typeface="Times New Roman" panose="02020603050405020304" pitchFamily="18" charset="0"/>
                <a:cs typeface="Times New Roman" panose="02020603050405020304" pitchFamily="18" charset="0"/>
              </a:rPr>
              <a:t>¿Cómo es que nosotros identificamos los costos que tendrá nuestro proyecto de mejora?</a:t>
            </a:r>
            <a:endParaRPr lang="es-MX" sz="1050" dirty="0">
              <a:solidFill>
                <a:schemeClr val="tx1"/>
              </a:solidFill>
              <a:latin typeface="Times New Roman" panose="02020603050405020304" pitchFamily="18" charset="0"/>
              <a:cs typeface="Times New Roman" panose="02020603050405020304" pitchFamily="18" charset="0"/>
            </a:endParaRPr>
          </a:p>
        </p:txBody>
      </p:sp>
      <p:sp>
        <p:nvSpPr>
          <p:cNvPr id="18" name="Cheurón 17"/>
          <p:cNvSpPr/>
          <p:nvPr/>
        </p:nvSpPr>
        <p:spPr>
          <a:xfrm>
            <a:off x="4926787" y="1291379"/>
            <a:ext cx="484632" cy="484632"/>
          </a:xfrm>
          <a:prstGeom prst="chevron">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3" name="Cheurón 22"/>
          <p:cNvSpPr/>
          <p:nvPr/>
        </p:nvSpPr>
        <p:spPr>
          <a:xfrm rot="10800000">
            <a:off x="4181359" y="3179590"/>
            <a:ext cx="484632" cy="484632"/>
          </a:xfrm>
          <a:prstGeom prst="chevron">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17648776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p:cNvGraphicFramePr>
            <a:graphicFrameLocks noGrp="1"/>
          </p:cNvGraphicFramePr>
          <p:nvPr>
            <p:extLst>
              <p:ext uri="{D42A27DB-BD31-4B8C-83A1-F6EECF244321}">
                <p14:modId xmlns:p14="http://schemas.microsoft.com/office/powerpoint/2010/main" val="3542123506"/>
              </p:ext>
            </p:extLst>
          </p:nvPr>
        </p:nvGraphicFramePr>
        <p:xfrm>
          <a:off x="3577298" y="1188100"/>
          <a:ext cx="4323104" cy="865694"/>
        </p:xfrm>
        <a:graphic>
          <a:graphicData uri="http://schemas.openxmlformats.org/drawingml/2006/table">
            <a:tbl>
              <a:tblPr firstRow="1" firstCol="1" bandRow="1">
                <a:effectLst>
                  <a:outerShdw blurRad="50800" dist="38100" dir="8100000" algn="tr" rotWithShape="0">
                    <a:prstClr val="black">
                      <a:alpha val="40000"/>
                    </a:prstClr>
                  </a:outerShdw>
                </a:effectLst>
                <a:tableStyleId>{5940675A-B579-460E-94D1-54222C63F5DA}</a:tableStyleId>
              </a:tblPr>
              <a:tblGrid>
                <a:gridCol w="1688497">
                  <a:extLst>
                    <a:ext uri="{9D8B030D-6E8A-4147-A177-3AD203B41FA5}">
                      <a16:colId xmlns:a16="http://schemas.microsoft.com/office/drawing/2014/main" val="1203978748"/>
                    </a:ext>
                  </a:extLst>
                </a:gridCol>
                <a:gridCol w="808703">
                  <a:extLst>
                    <a:ext uri="{9D8B030D-6E8A-4147-A177-3AD203B41FA5}">
                      <a16:colId xmlns:a16="http://schemas.microsoft.com/office/drawing/2014/main" val="2565942821"/>
                    </a:ext>
                  </a:extLst>
                </a:gridCol>
                <a:gridCol w="1825904">
                  <a:extLst>
                    <a:ext uri="{9D8B030D-6E8A-4147-A177-3AD203B41FA5}">
                      <a16:colId xmlns:a16="http://schemas.microsoft.com/office/drawing/2014/main" val="2231339489"/>
                    </a:ext>
                  </a:extLst>
                </a:gridCol>
              </a:tblGrid>
              <a:tr h="255999">
                <a:tc>
                  <a:txBody>
                    <a:bodyPr/>
                    <a:lstStyle/>
                    <a:p>
                      <a:pPr marL="6350" indent="-6350" algn="l">
                        <a:lnSpc>
                          <a:spcPct val="107000"/>
                        </a:lnSpc>
                        <a:spcAft>
                          <a:spcPts val="0"/>
                        </a:spcAft>
                      </a:pPr>
                      <a:r>
                        <a:rPr lang="en-US" sz="1050" b="1" dirty="0">
                          <a:effectLst/>
                          <a:latin typeface="Times New Roman" panose="02020603050405020304" pitchFamily="18" charset="0"/>
                          <a:cs typeface="Times New Roman" panose="02020603050405020304" pitchFamily="18" charset="0"/>
                        </a:rPr>
                        <a:t>Minutos al día</a:t>
                      </a:r>
                      <a:endParaRPr lang="es-MX" sz="10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75000"/>
                      </a:schemeClr>
                    </a:solidFill>
                  </a:tcPr>
                </a:tc>
                <a:tc>
                  <a:txBody>
                    <a:bodyPr/>
                    <a:lstStyle/>
                    <a:p>
                      <a:pPr marL="6350" indent="-6350" algn="ctr">
                        <a:lnSpc>
                          <a:spcPct val="107000"/>
                        </a:lnSpc>
                        <a:spcAft>
                          <a:spcPts val="0"/>
                        </a:spcAft>
                      </a:pPr>
                      <a:r>
                        <a:rPr lang="en-US" sz="1050" b="1" dirty="0">
                          <a:effectLst/>
                          <a:latin typeface="Times New Roman" panose="02020603050405020304" pitchFamily="18" charset="0"/>
                          <a:cs typeface="Times New Roman" panose="02020603050405020304" pitchFamily="18" charset="0"/>
                        </a:rPr>
                        <a:t>200 MIN</a:t>
                      </a:r>
                      <a:endParaRPr lang="es-MX" sz="10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75000"/>
                      </a:schemeClr>
                    </a:solidFill>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 </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mpd="sng">
                      <a:noFill/>
                    </a:lnR>
                    <a:lnT w="12700" cmpd="sng">
                      <a:noFill/>
                    </a:lnT>
                  </a:tcPr>
                </a:tc>
                <a:extLst>
                  <a:ext uri="{0D108BD9-81ED-4DB2-BD59-A6C34878D82A}">
                    <a16:rowId xmlns:a16="http://schemas.microsoft.com/office/drawing/2014/main" val="1972209523"/>
                  </a:ext>
                </a:extLst>
              </a:tr>
              <a:tr h="354917">
                <a:tc>
                  <a:txBody>
                    <a:bodyPr/>
                    <a:lstStyle/>
                    <a:p>
                      <a:pPr marL="6350" indent="-6350" algn="l">
                        <a:lnSpc>
                          <a:spcPct val="107000"/>
                        </a:lnSpc>
                        <a:spcAft>
                          <a:spcPts val="0"/>
                        </a:spcAft>
                      </a:pPr>
                      <a:r>
                        <a:rPr lang="es-PE" sz="1050" dirty="0">
                          <a:effectLst/>
                          <a:latin typeface="Times New Roman" panose="02020603050405020304" pitchFamily="18" charset="0"/>
                          <a:cs typeface="Times New Roman" panose="02020603050405020304" pitchFamily="18" charset="0"/>
                        </a:rPr>
                        <a:t>Número de veces a la semana: 6</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1200 MIN</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AHORRO SEMANAL</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1330311566"/>
                  </a:ext>
                </a:extLst>
              </a:tr>
              <a:tr h="254778">
                <a:tc>
                  <a:txBody>
                    <a:bodyPr/>
                    <a:lstStyle/>
                    <a:p>
                      <a:pPr marL="6350" indent="-6350" algn="l">
                        <a:lnSpc>
                          <a:spcPct val="107000"/>
                        </a:lnSpc>
                        <a:spcAft>
                          <a:spcPts val="0"/>
                        </a:spcAft>
                      </a:pPr>
                      <a:r>
                        <a:rPr lang="es-PE" sz="1050" dirty="0">
                          <a:effectLst/>
                          <a:latin typeface="Times New Roman" panose="02020603050405020304" pitchFamily="18" charset="0"/>
                          <a:cs typeface="Times New Roman" panose="02020603050405020304" pitchFamily="18" charset="0"/>
                        </a:rPr>
                        <a:t>Número de veces al mes: 4</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4800 MIN</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AHORRO MENSUAL</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3234024389"/>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470005105"/>
              </p:ext>
            </p:extLst>
          </p:nvPr>
        </p:nvGraphicFramePr>
        <p:xfrm>
          <a:off x="3546189" y="2356982"/>
          <a:ext cx="4323104" cy="658376"/>
        </p:xfrm>
        <a:graphic>
          <a:graphicData uri="http://schemas.openxmlformats.org/drawingml/2006/table">
            <a:tbl>
              <a:tblPr firstRow="1" firstCol="1" bandRow="1">
                <a:effectLst>
                  <a:outerShdw blurRad="50800" dist="38100" dir="8100000" algn="tr" rotWithShape="0">
                    <a:prstClr val="black">
                      <a:alpha val="40000"/>
                    </a:prstClr>
                  </a:outerShdw>
                </a:effectLst>
                <a:tableStyleId>{5940675A-B579-460E-94D1-54222C63F5DA}</a:tableStyleId>
              </a:tblPr>
              <a:tblGrid>
                <a:gridCol w="1540526">
                  <a:extLst>
                    <a:ext uri="{9D8B030D-6E8A-4147-A177-3AD203B41FA5}">
                      <a16:colId xmlns:a16="http://schemas.microsoft.com/office/drawing/2014/main" val="2754154888"/>
                    </a:ext>
                  </a:extLst>
                </a:gridCol>
                <a:gridCol w="1568657">
                  <a:extLst>
                    <a:ext uri="{9D8B030D-6E8A-4147-A177-3AD203B41FA5}">
                      <a16:colId xmlns:a16="http://schemas.microsoft.com/office/drawing/2014/main" val="224698589"/>
                    </a:ext>
                  </a:extLst>
                </a:gridCol>
                <a:gridCol w="1213921">
                  <a:extLst>
                    <a:ext uri="{9D8B030D-6E8A-4147-A177-3AD203B41FA5}">
                      <a16:colId xmlns:a16="http://schemas.microsoft.com/office/drawing/2014/main" val="210103328"/>
                    </a:ext>
                  </a:extLst>
                </a:gridCol>
              </a:tblGrid>
              <a:tr h="281199">
                <a:tc gridSpan="3">
                  <a:txBody>
                    <a:bodyPr/>
                    <a:lstStyle/>
                    <a:p>
                      <a:pPr marL="6350" indent="-6350" algn="ctr">
                        <a:lnSpc>
                          <a:spcPct val="107000"/>
                        </a:lnSpc>
                        <a:spcAft>
                          <a:spcPts val="0"/>
                        </a:spcAft>
                      </a:pPr>
                      <a:r>
                        <a:rPr lang="en-US" sz="1100" dirty="0">
                          <a:effectLst/>
                          <a:latin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cs typeface="Times New Roman" panose="02020603050405020304" pitchFamily="18" charset="0"/>
                        </a:rPr>
                        <a:t>Beneficio </a:t>
                      </a:r>
                      <a:r>
                        <a:rPr lang="en-US" sz="1200" b="1" dirty="0">
                          <a:effectLst/>
                          <a:latin typeface="Times New Roman" panose="02020603050405020304" pitchFamily="18" charset="0"/>
                          <a:cs typeface="Times New Roman" panose="02020603050405020304" pitchFamily="18" charset="0"/>
                        </a:rPr>
                        <a:t>- Costo</a:t>
                      </a:r>
                      <a:endParaRPr lang="es-MX"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75000"/>
                      </a:schemeClr>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620871075"/>
                  </a:ext>
                </a:extLst>
              </a:tr>
              <a:tr h="377177">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Beneficio(Anual)</a:t>
                      </a:r>
                      <a:endParaRPr lang="es-MX" sz="1050" dirty="0">
                        <a:effectLst/>
                        <a:latin typeface="Times New Roman" panose="02020603050405020304" pitchFamily="18" charset="0"/>
                        <a:cs typeface="Times New Roman" panose="02020603050405020304" pitchFamily="18" charset="0"/>
                      </a:endParaRPr>
                    </a:p>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Costo de inversión</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S/17,280</a:t>
                      </a:r>
                      <a:endParaRPr lang="es-MX" sz="1050" dirty="0">
                        <a:effectLst/>
                        <a:latin typeface="Times New Roman" panose="02020603050405020304" pitchFamily="18" charset="0"/>
                        <a:cs typeface="Times New Roman" panose="02020603050405020304" pitchFamily="18" charset="0"/>
                      </a:endParaRPr>
                    </a:p>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S/9,835</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      </a:t>
                      </a:r>
                      <a:r>
                        <a:rPr lang="en-US" sz="1050" b="1" dirty="0">
                          <a:effectLst/>
                          <a:latin typeface="Times New Roman" panose="02020603050405020304" pitchFamily="18" charset="0"/>
                          <a:cs typeface="Times New Roman" panose="02020603050405020304" pitchFamily="18" charset="0"/>
                        </a:rPr>
                        <a:t>S/1.75</a:t>
                      </a:r>
                      <a:endParaRPr lang="es-MX" sz="10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2626623624"/>
                  </a:ext>
                </a:extLst>
              </a:tr>
            </a:tbl>
          </a:graphicData>
        </a:graphic>
      </p:graphicFrame>
      <p:cxnSp>
        <p:nvCxnSpPr>
          <p:cNvPr id="7" name="Conector recto 6"/>
          <p:cNvCxnSpPr/>
          <p:nvPr/>
        </p:nvCxnSpPr>
        <p:spPr>
          <a:xfrm>
            <a:off x="3721122" y="2845655"/>
            <a:ext cx="120802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a:off x="5315601" y="2841760"/>
            <a:ext cx="111220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2436986" y="343795"/>
            <a:ext cx="3793063"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Beneficio técnico y/o económico de la propuesta de mejora</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65" y="1087551"/>
            <a:ext cx="1800000" cy="1333969"/>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14" name="Imagen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65" y="2854643"/>
            <a:ext cx="1800000" cy="1366666"/>
          </a:xfrm>
          <a:prstGeom prst="rect">
            <a:avLst/>
          </a:prstGeom>
          <a:ln w="38100" cap="sq">
            <a:solidFill>
              <a:srgbClr val="7030A0"/>
            </a:solidFill>
            <a:prstDash val="solid"/>
            <a:miter lim="800000"/>
          </a:ln>
          <a:effectLst>
            <a:outerShdw blurRad="50800" dist="38100" dir="2700000" algn="tl" rotWithShape="0">
              <a:srgbClr val="000000">
                <a:alpha val="43000"/>
              </a:srgbClr>
            </a:outerShdw>
          </a:effectLst>
        </p:spPr>
      </p:pic>
      <p:sp>
        <p:nvSpPr>
          <p:cNvPr id="15" name="Abrir llave 14"/>
          <p:cNvSpPr/>
          <p:nvPr/>
        </p:nvSpPr>
        <p:spPr>
          <a:xfrm>
            <a:off x="2694502" y="1089060"/>
            <a:ext cx="637564" cy="3297484"/>
          </a:xfrm>
          <a:prstGeom prst="leftBrace">
            <a:avLst>
              <a:gd name="adj1" fmla="val 78070"/>
              <a:gd name="adj2" fmla="val 50861"/>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graphicFrame>
        <p:nvGraphicFramePr>
          <p:cNvPr id="17" name="Tabla 16"/>
          <p:cNvGraphicFramePr>
            <a:graphicFrameLocks noGrp="1"/>
          </p:cNvGraphicFramePr>
          <p:nvPr>
            <p:extLst>
              <p:ext uri="{D42A27DB-BD31-4B8C-83A1-F6EECF244321}">
                <p14:modId xmlns:p14="http://schemas.microsoft.com/office/powerpoint/2010/main" val="634829838"/>
              </p:ext>
            </p:extLst>
          </p:nvPr>
        </p:nvGraphicFramePr>
        <p:xfrm>
          <a:off x="3546189" y="3318546"/>
          <a:ext cx="4291996" cy="968546"/>
        </p:xfrm>
        <a:graphic>
          <a:graphicData uri="http://schemas.openxmlformats.org/drawingml/2006/table">
            <a:tbl>
              <a:tblPr firstRow="1" firstCol="1" bandRow="1">
                <a:tableStyleId>{5940675A-B579-460E-94D1-54222C63F5DA}</a:tableStyleId>
              </a:tblPr>
              <a:tblGrid>
                <a:gridCol w="1392638">
                  <a:extLst>
                    <a:ext uri="{9D8B030D-6E8A-4147-A177-3AD203B41FA5}">
                      <a16:colId xmlns:a16="http://schemas.microsoft.com/office/drawing/2014/main" val="2103471243"/>
                    </a:ext>
                  </a:extLst>
                </a:gridCol>
                <a:gridCol w="1393112">
                  <a:extLst>
                    <a:ext uri="{9D8B030D-6E8A-4147-A177-3AD203B41FA5}">
                      <a16:colId xmlns:a16="http://schemas.microsoft.com/office/drawing/2014/main" val="3970117590"/>
                    </a:ext>
                  </a:extLst>
                </a:gridCol>
                <a:gridCol w="1506246">
                  <a:extLst>
                    <a:ext uri="{9D8B030D-6E8A-4147-A177-3AD203B41FA5}">
                      <a16:colId xmlns:a16="http://schemas.microsoft.com/office/drawing/2014/main" val="128157459"/>
                    </a:ext>
                  </a:extLst>
                </a:gridCol>
              </a:tblGrid>
              <a:tr h="283762">
                <a:tc gridSpan="3">
                  <a:txBody>
                    <a:bodyPr/>
                    <a:lstStyle/>
                    <a:p>
                      <a:pPr marL="6350" indent="-6350" algn="ctr">
                        <a:lnSpc>
                          <a:spcPct val="107000"/>
                        </a:lnSpc>
                        <a:spcAft>
                          <a:spcPts val="0"/>
                        </a:spcAft>
                      </a:pPr>
                      <a:r>
                        <a:rPr lang="en-US" sz="1050" b="1" dirty="0" smtClean="0">
                          <a:effectLst/>
                          <a:latin typeface="Times New Roman" panose="02020603050405020304" pitchFamily="18" charset="0"/>
                          <a:cs typeface="Times New Roman" panose="02020603050405020304" pitchFamily="18" charset="0"/>
                        </a:rPr>
                        <a:t>Tiempo </a:t>
                      </a:r>
                      <a:r>
                        <a:rPr lang="en-US" sz="1050" b="1" dirty="0">
                          <a:effectLst/>
                          <a:latin typeface="Times New Roman" panose="02020603050405020304" pitchFamily="18" charset="0"/>
                          <a:cs typeface="Times New Roman" panose="02020603050405020304" pitchFamily="18" charset="0"/>
                        </a:rPr>
                        <a:t>de recuperación</a:t>
                      </a:r>
                      <a:endParaRPr lang="es-MX" sz="105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75000"/>
                      </a:schemeClr>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819938509"/>
                  </a:ext>
                </a:extLst>
              </a:tr>
              <a:tr h="332454">
                <a:tc>
                  <a:txBody>
                    <a:bodyPr/>
                    <a:lstStyle/>
                    <a:p>
                      <a:pPr marL="6350" indent="-6350" algn="ctr">
                        <a:lnSpc>
                          <a:spcPct val="107000"/>
                        </a:lnSpc>
                        <a:spcAft>
                          <a:spcPts val="0"/>
                        </a:spcAft>
                      </a:pPr>
                      <a:r>
                        <a:rPr lang="es-PE" sz="1050" u="sng" dirty="0">
                          <a:effectLst/>
                          <a:latin typeface="Times New Roman" panose="02020603050405020304" pitchFamily="18" charset="0"/>
                          <a:cs typeface="Times New Roman" panose="02020603050405020304" pitchFamily="18" charset="0"/>
                        </a:rPr>
                        <a:t>Costo de Inversión</a:t>
                      </a:r>
                      <a:endParaRPr lang="es-MX" sz="1050" dirty="0">
                        <a:effectLst/>
                        <a:latin typeface="Times New Roman" panose="02020603050405020304" pitchFamily="18" charset="0"/>
                        <a:cs typeface="Times New Roman" panose="02020603050405020304" pitchFamily="18" charset="0"/>
                      </a:endParaRPr>
                    </a:p>
                    <a:p>
                      <a:pPr marL="6350" indent="-6350" algn="ctr">
                        <a:lnSpc>
                          <a:spcPct val="107000"/>
                        </a:lnSpc>
                        <a:spcAft>
                          <a:spcPts val="0"/>
                        </a:spcAft>
                      </a:pPr>
                      <a:r>
                        <a:rPr lang="es-PE" sz="1050" dirty="0">
                          <a:effectLst/>
                          <a:latin typeface="Times New Roman" panose="02020603050405020304" pitchFamily="18" charset="0"/>
                          <a:cs typeface="Times New Roman" panose="02020603050405020304" pitchFamily="18" charset="0"/>
                        </a:rPr>
                        <a:t>Beneficio(anual)</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6350" indent="-6350" algn="ctr">
                        <a:lnSpc>
                          <a:spcPct val="107000"/>
                        </a:lnSpc>
                        <a:spcAft>
                          <a:spcPts val="0"/>
                        </a:spcAft>
                      </a:pPr>
                      <a:r>
                        <a:rPr lang="en-US" sz="1050" u="sng" dirty="0">
                          <a:effectLst/>
                          <a:latin typeface="Times New Roman" panose="02020603050405020304" pitchFamily="18" charset="0"/>
                          <a:cs typeface="Times New Roman" panose="02020603050405020304" pitchFamily="18" charset="0"/>
                        </a:rPr>
                        <a:t>S/9,835</a:t>
                      </a:r>
                      <a:endParaRPr lang="es-MX" sz="1050" dirty="0">
                        <a:effectLst/>
                        <a:latin typeface="Times New Roman" panose="02020603050405020304" pitchFamily="18" charset="0"/>
                        <a:cs typeface="Times New Roman" panose="02020603050405020304" pitchFamily="18" charset="0"/>
                      </a:endParaRPr>
                    </a:p>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17,280</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         0,56</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1461414929"/>
                  </a:ext>
                </a:extLst>
              </a:tr>
              <a:tr h="159854">
                <a:tc gridSpan="2">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0,56 x 12(meses)</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hMerge="1">
                  <a:txBody>
                    <a:bodyPr/>
                    <a:lstStyle/>
                    <a:p>
                      <a:endParaRPr lang="es-MX"/>
                    </a:p>
                  </a:txBody>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         6,72</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79937706"/>
                  </a:ext>
                </a:extLst>
              </a:tr>
              <a:tr h="156819">
                <a:tc gridSpan="2">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0.72 x 30(días)</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tc hMerge="1">
                  <a:txBody>
                    <a:bodyPr/>
                    <a:lstStyle/>
                    <a:p>
                      <a:endParaRPr lang="es-MX"/>
                    </a:p>
                  </a:txBody>
                  <a:tcPr/>
                </a:tc>
                <a:tc>
                  <a:txBody>
                    <a:bodyPr/>
                    <a:lstStyle/>
                    <a:p>
                      <a:pPr marL="6350" indent="-6350" algn="ctr">
                        <a:lnSpc>
                          <a:spcPct val="107000"/>
                        </a:lnSpc>
                        <a:spcAft>
                          <a:spcPts val="0"/>
                        </a:spcAft>
                      </a:pPr>
                      <a:r>
                        <a:rPr lang="en-US" sz="1050" dirty="0">
                          <a:effectLst/>
                          <a:latin typeface="Times New Roman" panose="02020603050405020304" pitchFamily="18" charset="0"/>
                          <a:cs typeface="Times New Roman" panose="02020603050405020304" pitchFamily="18" charset="0"/>
                        </a:rPr>
                        <a:t>=          21,6</a:t>
                      </a:r>
                      <a:endParaRPr lang="es-MX" sz="10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val="3989129545"/>
                  </a:ext>
                </a:extLst>
              </a:tr>
            </a:tbl>
          </a:graphicData>
        </a:graphic>
      </p:graphicFrame>
      <p:sp>
        <p:nvSpPr>
          <p:cNvPr id="19" name="CuadroTexto 18"/>
          <p:cNvSpPr txBox="1"/>
          <p:nvPr/>
        </p:nvSpPr>
        <p:spPr>
          <a:xfrm>
            <a:off x="720647" y="2483886"/>
            <a:ext cx="1449436" cy="253916"/>
          </a:xfrm>
          <a:prstGeom prst="rect">
            <a:avLst/>
          </a:prstGeom>
          <a:noFill/>
        </p:spPr>
        <p:txBody>
          <a:bodyPr wrap="none" rtlCol="0">
            <a:spAutoFit/>
          </a:bodyPr>
          <a:lstStyle/>
          <a:p>
            <a:r>
              <a:rPr lang="es-ES" sz="1050" b="1" dirty="0" smtClean="0">
                <a:latin typeface="Times New Roman" panose="02020603050405020304" pitchFamily="18" charset="0"/>
                <a:cs typeface="Times New Roman" panose="02020603050405020304" pitchFamily="18" charset="0"/>
              </a:rPr>
              <a:t>Identificado los costos</a:t>
            </a:r>
            <a:endParaRPr lang="es-MX" sz="1050" b="1" dirty="0">
              <a:latin typeface="Times New Roman" panose="02020603050405020304" pitchFamily="18" charset="0"/>
              <a:cs typeface="Times New Roman" panose="02020603050405020304" pitchFamily="18" charset="0"/>
            </a:endParaRPr>
          </a:p>
        </p:txBody>
      </p:sp>
      <p:sp>
        <p:nvSpPr>
          <p:cNvPr id="20" name="CuadroTexto 19"/>
          <p:cNvSpPr txBox="1"/>
          <p:nvPr/>
        </p:nvSpPr>
        <p:spPr>
          <a:xfrm>
            <a:off x="515258" y="4259586"/>
            <a:ext cx="1864613" cy="253916"/>
          </a:xfrm>
          <a:prstGeom prst="rect">
            <a:avLst/>
          </a:prstGeom>
          <a:noFill/>
        </p:spPr>
        <p:txBody>
          <a:bodyPr wrap="none" rtlCol="0">
            <a:spAutoFit/>
          </a:bodyPr>
          <a:lstStyle/>
          <a:p>
            <a:r>
              <a:rPr lang="es-ES" sz="1050" b="1" dirty="0" smtClean="0">
                <a:latin typeface="Times New Roman" panose="02020603050405020304" pitchFamily="18" charset="0"/>
                <a:cs typeface="Times New Roman" panose="02020603050405020304" pitchFamily="18" charset="0"/>
              </a:rPr>
              <a:t>Calculamos el beneficio/costo</a:t>
            </a:r>
            <a:endParaRPr lang="es-MX" sz="1050" b="1" dirty="0">
              <a:latin typeface="Times New Roman" panose="02020603050405020304" pitchFamily="18" charset="0"/>
              <a:cs typeface="Times New Roman" panose="02020603050405020304" pitchFamily="18" charset="0"/>
            </a:endParaRPr>
          </a:p>
        </p:txBody>
      </p:sp>
      <p:sp>
        <p:nvSpPr>
          <p:cNvPr id="3" name="Llamada ovalada 2"/>
          <p:cNvSpPr/>
          <p:nvPr/>
        </p:nvSpPr>
        <p:spPr>
          <a:xfrm>
            <a:off x="7244139" y="3190255"/>
            <a:ext cx="914400" cy="358799"/>
          </a:xfrm>
          <a:prstGeom prst="wedgeEllipseCallout">
            <a:avLst>
              <a:gd name="adj1" fmla="val -53860"/>
              <a:gd name="adj2" fmla="val 99909"/>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smtClean="0">
                <a:latin typeface="Times New Roman" panose="02020603050405020304" pitchFamily="18" charset="0"/>
                <a:cs typeface="Times New Roman" panose="02020603050405020304" pitchFamily="18" charset="0"/>
              </a:rPr>
              <a:t>Años</a:t>
            </a:r>
            <a:endParaRPr lang="es-MX" sz="1050" b="1" dirty="0">
              <a:latin typeface="Times New Roman" panose="02020603050405020304" pitchFamily="18" charset="0"/>
              <a:cs typeface="Times New Roman" panose="02020603050405020304" pitchFamily="18" charset="0"/>
            </a:endParaRPr>
          </a:p>
        </p:txBody>
      </p:sp>
      <p:sp>
        <p:nvSpPr>
          <p:cNvPr id="16" name="Llamada ovalada 15"/>
          <p:cNvSpPr/>
          <p:nvPr/>
        </p:nvSpPr>
        <p:spPr>
          <a:xfrm>
            <a:off x="5938891" y="3683110"/>
            <a:ext cx="831025" cy="358799"/>
          </a:xfrm>
          <a:prstGeom prst="wedgeEllipseCallout">
            <a:avLst>
              <a:gd name="adj1" fmla="val 94268"/>
              <a:gd name="adj2" fmla="val 43797"/>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smtClean="0">
                <a:latin typeface="Times New Roman" panose="02020603050405020304" pitchFamily="18" charset="0"/>
                <a:cs typeface="Times New Roman" panose="02020603050405020304" pitchFamily="18" charset="0"/>
              </a:rPr>
              <a:t>Meses</a:t>
            </a:r>
            <a:endParaRPr lang="es-MX" sz="1050" b="1" dirty="0">
              <a:latin typeface="Times New Roman" panose="02020603050405020304" pitchFamily="18" charset="0"/>
              <a:cs typeface="Times New Roman" panose="02020603050405020304" pitchFamily="18" charset="0"/>
            </a:endParaRPr>
          </a:p>
        </p:txBody>
      </p:sp>
      <p:sp>
        <p:nvSpPr>
          <p:cNvPr id="18" name="Llamada ovalada 17"/>
          <p:cNvSpPr/>
          <p:nvPr/>
        </p:nvSpPr>
        <p:spPr>
          <a:xfrm>
            <a:off x="7545688" y="4196460"/>
            <a:ext cx="914400" cy="358799"/>
          </a:xfrm>
          <a:prstGeom prst="wedgeEllipseCallout">
            <a:avLst>
              <a:gd name="adj1" fmla="val -81383"/>
              <a:gd name="adj2" fmla="val -38037"/>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smtClean="0">
                <a:latin typeface="Times New Roman" panose="02020603050405020304" pitchFamily="18" charset="0"/>
                <a:cs typeface="Times New Roman" panose="02020603050405020304" pitchFamily="18" charset="0"/>
              </a:rPr>
              <a:t>Días</a:t>
            </a:r>
            <a:endParaRPr lang="es-MX" sz="105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77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436986" y="419296"/>
            <a:ext cx="3972203"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Conclusiones finales de la implementación del proyecto de mejora</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7" name="Rectángulo 6"/>
          <p:cNvSpPr/>
          <p:nvPr/>
        </p:nvSpPr>
        <p:spPr>
          <a:xfrm>
            <a:off x="4582477" y="1172014"/>
            <a:ext cx="318781" cy="285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n w="0">
                  <a:solidFill>
                    <a:srgbClr val="FF0000"/>
                  </a:solidFill>
                </a:ln>
                <a:solidFill>
                  <a:schemeClr val="tx1"/>
                </a:solidFill>
                <a:effectLst>
                  <a:outerShdw blurRad="38100" dist="19050" dir="2700000" algn="tl" rotWithShape="0">
                    <a:schemeClr val="dk1">
                      <a:alpha val="40000"/>
                    </a:schemeClr>
                  </a:outerShdw>
                </a:effectLst>
              </a:rPr>
              <a:t>✓</a:t>
            </a:r>
          </a:p>
        </p:txBody>
      </p:sp>
      <p:sp>
        <p:nvSpPr>
          <p:cNvPr id="14" name="CuadroTexto 13"/>
          <p:cNvSpPr txBox="1"/>
          <p:nvPr/>
        </p:nvSpPr>
        <p:spPr>
          <a:xfrm>
            <a:off x="5025003" y="1092504"/>
            <a:ext cx="3756179" cy="738664"/>
          </a:xfrm>
          <a:prstGeom prst="rect">
            <a:avLst/>
          </a:prstGeom>
          <a:noFill/>
        </p:spPr>
        <p:txBody>
          <a:bodyPr wrap="square" rtlCol="0">
            <a:spAutoFit/>
          </a:bodyPr>
          <a:lstStyle/>
          <a:p>
            <a:pPr algn="just"/>
            <a:r>
              <a:rPr lang="es-MX" sz="1050" dirty="0" smtClean="0">
                <a:latin typeface="Times New Roman" panose="02020603050405020304" pitchFamily="18" charset="0"/>
                <a:cs typeface="Times New Roman" panose="02020603050405020304" pitchFamily="18" charset="0"/>
              </a:rPr>
              <a:t>El </a:t>
            </a:r>
            <a:r>
              <a:rPr lang="es-MX" sz="1050" dirty="0">
                <a:latin typeface="Times New Roman" panose="02020603050405020304" pitchFamily="18" charset="0"/>
                <a:cs typeface="Times New Roman" panose="02020603050405020304" pitchFamily="18" charset="0"/>
              </a:rPr>
              <a:t>sistema acabo siendo muy accesible para la empresa, resultando ser incluso mucho más económico (Tiempo de recuperación de la inversión) que otras opciones que ofrecen la misma solución disponibles en el mercado.</a:t>
            </a:r>
          </a:p>
        </p:txBody>
      </p:sp>
      <p:sp>
        <p:nvSpPr>
          <p:cNvPr id="15" name="CuadroTexto 14"/>
          <p:cNvSpPr txBox="1"/>
          <p:nvPr/>
        </p:nvSpPr>
        <p:spPr>
          <a:xfrm>
            <a:off x="5025003" y="1850476"/>
            <a:ext cx="3756179" cy="577081"/>
          </a:xfrm>
          <a:prstGeom prst="rect">
            <a:avLst/>
          </a:prstGeom>
          <a:noFill/>
        </p:spPr>
        <p:txBody>
          <a:bodyPr wrap="square" rtlCol="0">
            <a:spAutoFit/>
          </a:bodyPr>
          <a:lstStyle/>
          <a:p>
            <a:pPr algn="just"/>
            <a:r>
              <a:rPr lang="es-MX" sz="1050" dirty="0" smtClean="0">
                <a:latin typeface="Times New Roman" panose="02020603050405020304" pitchFamily="18" charset="0"/>
                <a:cs typeface="Times New Roman" panose="02020603050405020304" pitchFamily="18" charset="0"/>
              </a:rPr>
              <a:t>Las </a:t>
            </a:r>
            <a:r>
              <a:rPr lang="es-MX" sz="1050" dirty="0">
                <a:latin typeface="Times New Roman" panose="02020603050405020304" pitchFamily="18" charset="0"/>
                <a:cs typeface="Times New Roman" panose="02020603050405020304" pitchFamily="18" charset="0"/>
              </a:rPr>
              <a:t>interfaces del sistema fueron realizadas con un diseño simplificado y funcional, mejorando la experiencia de usuario al ser muy amigable e intuitivo.</a:t>
            </a:r>
          </a:p>
        </p:txBody>
      </p:sp>
      <p:sp>
        <p:nvSpPr>
          <p:cNvPr id="16" name="CuadroTexto 15"/>
          <p:cNvSpPr txBox="1"/>
          <p:nvPr/>
        </p:nvSpPr>
        <p:spPr>
          <a:xfrm>
            <a:off x="5025002" y="2557295"/>
            <a:ext cx="3756179" cy="900246"/>
          </a:xfrm>
          <a:prstGeom prst="rect">
            <a:avLst/>
          </a:prstGeom>
          <a:noFill/>
        </p:spPr>
        <p:txBody>
          <a:bodyPr wrap="square" rtlCol="0">
            <a:spAutoFit/>
          </a:bodyPr>
          <a:lstStyle/>
          <a:p>
            <a:pPr algn="just"/>
            <a:r>
              <a:rPr lang="es-MX" sz="1050" dirty="0" smtClean="0">
                <a:latin typeface="Times New Roman" panose="02020603050405020304" pitchFamily="18" charset="0"/>
                <a:cs typeface="Times New Roman" panose="02020603050405020304" pitchFamily="18" charset="0"/>
              </a:rPr>
              <a:t>El </a:t>
            </a:r>
            <a:r>
              <a:rPr lang="es-MX" sz="1050" dirty="0">
                <a:latin typeface="Times New Roman" panose="02020603050405020304" pitchFamily="18" charset="0"/>
                <a:cs typeface="Times New Roman" panose="02020603050405020304" pitchFamily="18" charset="0"/>
              </a:rPr>
              <a:t>tener toda la información en un solo lugar, permitió identificar las razones de la pérdida de dinero en efectivo, reduciéndose de manera significativa durante las primeras semanas de haberse implementado el sistema, usando las herramientas y métodos que brinda el sistema implementado.</a:t>
            </a:r>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429" y="1172014"/>
            <a:ext cx="2201965" cy="1167354"/>
          </a:xfrm>
          <a:prstGeom prst="rect">
            <a:avLst/>
          </a:prstGeom>
          <a:ln w="38100" cap="sq">
            <a:solidFill>
              <a:schemeClr val="accent5">
                <a:lumMod val="60000"/>
                <a:lumOff val="40000"/>
              </a:schemeClr>
            </a:solidFill>
            <a:prstDash val="solid"/>
            <a:miter lim="800000"/>
          </a:ln>
          <a:effectLst>
            <a:outerShdw blurRad="50800" dist="38100" dir="2700000" algn="tl" rotWithShape="0">
              <a:srgbClr val="000000">
                <a:alpha val="43000"/>
              </a:srgbClr>
            </a:outerShdw>
          </a:effectLst>
        </p:spPr>
      </p:pic>
      <p:pic>
        <p:nvPicPr>
          <p:cNvPr id="18" name="Imagen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444" y="3093821"/>
            <a:ext cx="2201965" cy="1167354"/>
          </a:xfrm>
          <a:prstGeom prst="rect">
            <a:avLst/>
          </a:prstGeom>
          <a:ln w="38100" cap="sq">
            <a:solidFill>
              <a:srgbClr val="9900FF"/>
            </a:solidFill>
            <a:prstDash val="solid"/>
            <a:miter lim="800000"/>
          </a:ln>
          <a:effectLst>
            <a:outerShdw blurRad="50800" dist="38100" dir="2700000" algn="tl" rotWithShape="0">
              <a:srgbClr val="000000">
                <a:alpha val="43000"/>
              </a:srgbClr>
            </a:outerShdw>
          </a:effectLst>
        </p:spPr>
      </p:pic>
      <p:sp>
        <p:nvSpPr>
          <p:cNvPr id="19" name="Cheurón 18"/>
          <p:cNvSpPr/>
          <p:nvPr/>
        </p:nvSpPr>
        <p:spPr>
          <a:xfrm>
            <a:off x="3365720" y="1530440"/>
            <a:ext cx="484632" cy="484632"/>
          </a:xfrm>
          <a:prstGeom prst="chevron">
            <a:avLst/>
          </a:prstGeom>
          <a:solidFill>
            <a:srgbClr val="0A39E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Rectángulo 19"/>
          <p:cNvSpPr/>
          <p:nvPr/>
        </p:nvSpPr>
        <p:spPr>
          <a:xfrm>
            <a:off x="4582477" y="1915369"/>
            <a:ext cx="318781" cy="285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n w="0">
                  <a:solidFill>
                    <a:srgbClr val="FF0000"/>
                  </a:solidFill>
                </a:ln>
                <a:solidFill>
                  <a:schemeClr val="tx1"/>
                </a:solidFill>
                <a:effectLst>
                  <a:outerShdw blurRad="38100" dist="19050" dir="2700000" algn="tl" rotWithShape="0">
                    <a:schemeClr val="dk1">
                      <a:alpha val="40000"/>
                    </a:schemeClr>
                  </a:outerShdw>
                </a:effectLst>
              </a:rPr>
              <a:t>✓</a:t>
            </a:r>
          </a:p>
        </p:txBody>
      </p:sp>
      <p:sp>
        <p:nvSpPr>
          <p:cNvPr id="21" name="Rectángulo 20"/>
          <p:cNvSpPr/>
          <p:nvPr/>
        </p:nvSpPr>
        <p:spPr>
          <a:xfrm>
            <a:off x="4582477" y="2640815"/>
            <a:ext cx="318781" cy="285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n w="0">
                  <a:solidFill>
                    <a:srgbClr val="FF0000"/>
                  </a:solidFill>
                </a:ln>
                <a:solidFill>
                  <a:schemeClr val="tx1"/>
                </a:solidFill>
                <a:effectLst>
                  <a:outerShdw blurRad="38100" dist="19050" dir="2700000" algn="tl" rotWithShape="0">
                    <a:schemeClr val="dk1">
                      <a:alpha val="40000"/>
                    </a:schemeClr>
                  </a:outerShdw>
                </a:effectLst>
              </a:rPr>
              <a:t>✓</a:t>
            </a:r>
          </a:p>
        </p:txBody>
      </p:sp>
      <p:sp>
        <p:nvSpPr>
          <p:cNvPr id="22" name="CuadroTexto 21"/>
          <p:cNvSpPr txBox="1"/>
          <p:nvPr/>
        </p:nvSpPr>
        <p:spPr>
          <a:xfrm>
            <a:off x="563443" y="2368811"/>
            <a:ext cx="2201965" cy="261610"/>
          </a:xfrm>
          <a:prstGeom prst="rect">
            <a:avLst/>
          </a:prstGeom>
          <a:noFill/>
        </p:spPr>
        <p:txBody>
          <a:bodyPr wrap="square" rtlCol="0">
            <a:spAutoFit/>
          </a:bodyPr>
          <a:lstStyle/>
          <a:p>
            <a:pPr algn="ctr"/>
            <a:r>
              <a:rPr lang="es-ES" sz="1050" b="1" dirty="0" smtClean="0">
                <a:latin typeface="Times New Roman" panose="02020603050405020304" pitchFamily="18" charset="0"/>
                <a:cs typeface="Times New Roman" panose="02020603050405020304" pitchFamily="18" charset="0"/>
              </a:rPr>
              <a:t>Trazamos un objetivo</a:t>
            </a:r>
            <a:endParaRPr lang="es-MX" sz="1050" b="1" dirty="0">
              <a:latin typeface="Times New Roman" panose="02020603050405020304" pitchFamily="18" charset="0"/>
              <a:cs typeface="Times New Roman" panose="02020603050405020304" pitchFamily="18" charset="0"/>
            </a:endParaRPr>
          </a:p>
        </p:txBody>
      </p:sp>
      <p:sp>
        <p:nvSpPr>
          <p:cNvPr id="23" name="CuadroTexto 22"/>
          <p:cNvSpPr txBox="1"/>
          <p:nvPr/>
        </p:nvSpPr>
        <p:spPr>
          <a:xfrm>
            <a:off x="2127444" y="4331874"/>
            <a:ext cx="2201965" cy="261610"/>
          </a:xfrm>
          <a:prstGeom prst="rect">
            <a:avLst/>
          </a:prstGeom>
          <a:noFill/>
        </p:spPr>
        <p:txBody>
          <a:bodyPr wrap="square" rtlCol="0">
            <a:spAutoFit/>
          </a:bodyPr>
          <a:lstStyle/>
          <a:p>
            <a:pPr algn="ctr"/>
            <a:r>
              <a:rPr lang="es-ES" sz="1050" b="1" dirty="0" smtClean="0">
                <a:latin typeface="Times New Roman" panose="02020603050405020304" pitchFamily="18" charset="0"/>
                <a:cs typeface="Times New Roman" panose="02020603050405020304" pitchFamily="18" charset="0"/>
              </a:rPr>
              <a:t>Satisfacción al usuario</a:t>
            </a:r>
            <a:endParaRPr lang="es-MX" sz="1050" b="1" dirty="0">
              <a:latin typeface="Times New Roman" panose="02020603050405020304" pitchFamily="18" charset="0"/>
              <a:cs typeface="Times New Roman" panose="02020603050405020304" pitchFamily="18" charset="0"/>
            </a:endParaRPr>
          </a:p>
        </p:txBody>
      </p:sp>
      <p:sp>
        <p:nvSpPr>
          <p:cNvPr id="4" name="Flecha doblada 3"/>
          <p:cNvSpPr/>
          <p:nvPr/>
        </p:nvSpPr>
        <p:spPr>
          <a:xfrm rot="10800000">
            <a:off x="4582477" y="3468082"/>
            <a:ext cx="813816" cy="571474"/>
          </a:xfrm>
          <a:prstGeom prst="bentArrow">
            <a:avLst>
              <a:gd name="adj1" fmla="val 26031"/>
              <a:gd name="adj2" fmla="val 25000"/>
              <a:gd name="adj3" fmla="val 25000"/>
              <a:gd name="adj4" fmla="val 43750"/>
            </a:avLst>
          </a:prstGeom>
          <a:solidFill>
            <a:srgbClr val="0A39E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3138146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407450" y="3288484"/>
            <a:ext cx="1465606" cy="1286874"/>
          </a:xfrm>
          <a:prstGeom prst="rect">
            <a:avLst/>
          </a:prstGeom>
        </p:spPr>
      </p:pic>
      <p:sp>
        <p:nvSpPr>
          <p:cNvPr id="7" name="Llamada de nube 6"/>
          <p:cNvSpPr/>
          <p:nvPr/>
        </p:nvSpPr>
        <p:spPr>
          <a:xfrm>
            <a:off x="6014906" y="1983697"/>
            <a:ext cx="2323752" cy="1023457"/>
          </a:xfrm>
          <a:prstGeom prst="cloudCallout">
            <a:avLst>
              <a:gd name="adj1" fmla="val 46153"/>
              <a:gd name="adj2" fmla="val 78480"/>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smtClean="0">
                <a:solidFill>
                  <a:schemeClr val="tx1"/>
                </a:solidFill>
                <a:latin typeface="Times New Roman" panose="02020603050405020304" pitchFamily="18" charset="0"/>
                <a:cs typeface="Times New Roman" panose="02020603050405020304" pitchFamily="18" charset="0"/>
              </a:rPr>
              <a:t>¿Qué problemáticas hay dentro de la empresa?</a:t>
            </a:r>
            <a:endParaRPr lang="es-MX" sz="1200" b="1" dirty="0">
              <a:solidFill>
                <a:schemeClr val="tx1"/>
              </a:solidFill>
              <a:latin typeface="Times New Roman" panose="02020603050405020304" pitchFamily="18" charset="0"/>
              <a:cs typeface="Times New Roman" panose="02020603050405020304" pitchFamily="18" charset="0"/>
            </a:endParaRPr>
          </a:p>
        </p:txBody>
      </p:sp>
      <p:pic>
        <p:nvPicPr>
          <p:cNvPr id="11" name="Imagen 10"/>
          <p:cNvPicPr>
            <a:picLocks noChangeAspect="1"/>
          </p:cNvPicPr>
          <p:nvPr/>
        </p:nvPicPr>
        <p:blipFill rotWithShape="1">
          <a:blip r:embed="rId3">
            <a:extLst>
              <a:ext uri="{28A0092B-C50C-407E-A947-70E740481C1C}">
                <a14:useLocalDpi xmlns:a14="http://schemas.microsoft.com/office/drawing/2010/main" val="0"/>
              </a:ext>
            </a:extLst>
          </a:blip>
          <a:srcRect b="5774"/>
          <a:stretch/>
        </p:blipFill>
        <p:spPr>
          <a:xfrm>
            <a:off x="4132326" y="2718023"/>
            <a:ext cx="1522403" cy="1402910"/>
          </a:xfrm>
          <a:prstGeom prst="rect">
            <a:avLst/>
          </a:prstGeom>
          <a:ln w="38100" cap="sq">
            <a:solidFill>
              <a:srgbClr val="EC7320"/>
            </a:solidFill>
            <a:prstDash val="solid"/>
            <a:miter lim="800000"/>
          </a:ln>
          <a:effectLst>
            <a:outerShdw blurRad="50800" dist="38100" dir="2700000" algn="tl" rotWithShape="0">
              <a:srgbClr val="000000">
                <a:alpha val="43000"/>
              </a:srgbClr>
            </a:outerShdw>
          </a:effectLst>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2327" y="451056"/>
            <a:ext cx="1522403" cy="140291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214" y="451056"/>
            <a:ext cx="2676975" cy="2426367"/>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
        <p:nvSpPr>
          <p:cNvPr id="16" name="CuadroTexto 15"/>
          <p:cNvSpPr txBox="1"/>
          <p:nvPr/>
        </p:nvSpPr>
        <p:spPr>
          <a:xfrm>
            <a:off x="459214" y="2893857"/>
            <a:ext cx="2676975" cy="276999"/>
          </a:xfrm>
          <a:prstGeom prst="rect">
            <a:avLst/>
          </a:prstGeom>
          <a:noFill/>
        </p:spPr>
        <p:txBody>
          <a:bodyPr wrap="square" rtlCol="0">
            <a:spAutoFit/>
          </a:bodyPr>
          <a:lstStyle/>
          <a:p>
            <a:pPr algn="ctr"/>
            <a:r>
              <a:rPr lang="es-ES" sz="1200" dirty="0" smtClean="0">
                <a:latin typeface="Times New Roman" panose="02020603050405020304" pitchFamily="18" charset="0"/>
                <a:cs typeface="Times New Roman" panose="02020603050405020304" pitchFamily="18" charset="0"/>
              </a:rPr>
              <a:t>Lluvia de ideas</a:t>
            </a:r>
            <a:endParaRPr lang="es-MX" sz="1200" dirty="0">
              <a:latin typeface="Times New Roman" panose="02020603050405020304" pitchFamily="18" charset="0"/>
              <a:cs typeface="Times New Roman" panose="02020603050405020304" pitchFamily="18" charset="0"/>
            </a:endParaRPr>
          </a:p>
        </p:txBody>
      </p:sp>
      <p:sp>
        <p:nvSpPr>
          <p:cNvPr id="17" name="Cheurón 16"/>
          <p:cNvSpPr/>
          <p:nvPr/>
        </p:nvSpPr>
        <p:spPr>
          <a:xfrm>
            <a:off x="3544336" y="910195"/>
            <a:ext cx="308809" cy="484632"/>
          </a:xfrm>
          <a:prstGeom prst="chevron">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Cheurón 18"/>
          <p:cNvSpPr/>
          <p:nvPr/>
        </p:nvSpPr>
        <p:spPr>
          <a:xfrm rot="5400000">
            <a:off x="4769105" y="2145438"/>
            <a:ext cx="308809" cy="484632"/>
          </a:xfrm>
          <a:prstGeom prst="chevron">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CuadroTexto 19"/>
          <p:cNvSpPr txBox="1"/>
          <p:nvPr/>
        </p:nvSpPr>
        <p:spPr>
          <a:xfrm>
            <a:off x="4359668" y="1905158"/>
            <a:ext cx="1045479" cy="276999"/>
          </a:xfrm>
          <a:prstGeom prst="rect">
            <a:avLst/>
          </a:prstGeom>
          <a:noFill/>
        </p:spPr>
        <p:txBody>
          <a:bodyPr wrap="none" rtlCol="0">
            <a:spAutoFit/>
          </a:bodyPr>
          <a:lstStyle/>
          <a:p>
            <a:r>
              <a:rPr lang="es-ES" sz="1200" dirty="0" smtClean="0">
                <a:latin typeface="Times New Roman" panose="02020603050405020304" pitchFamily="18" charset="0"/>
                <a:cs typeface="Times New Roman" panose="02020603050405020304" pitchFamily="18" charset="0"/>
              </a:rPr>
              <a:t>Ordenar ideas</a:t>
            </a:r>
            <a:endParaRPr lang="es-MX" sz="1200" dirty="0">
              <a:latin typeface="Times New Roman" panose="02020603050405020304" pitchFamily="18" charset="0"/>
              <a:cs typeface="Times New Roman" panose="02020603050405020304" pitchFamily="18" charset="0"/>
            </a:endParaRPr>
          </a:p>
        </p:txBody>
      </p:sp>
      <p:sp>
        <p:nvSpPr>
          <p:cNvPr id="21" name="CuadroTexto 20"/>
          <p:cNvSpPr txBox="1"/>
          <p:nvPr/>
        </p:nvSpPr>
        <p:spPr>
          <a:xfrm>
            <a:off x="4111427" y="4158297"/>
            <a:ext cx="1624163" cy="276999"/>
          </a:xfrm>
          <a:prstGeom prst="rect">
            <a:avLst/>
          </a:prstGeom>
          <a:noFill/>
        </p:spPr>
        <p:txBody>
          <a:bodyPr wrap="none" rtlCol="0">
            <a:spAutoFit/>
          </a:bodyPr>
          <a:lstStyle/>
          <a:p>
            <a:r>
              <a:rPr lang="es-ES" sz="1200" dirty="0" smtClean="0">
                <a:latin typeface="Times New Roman" panose="02020603050405020304" pitchFamily="18" charset="0"/>
                <a:cs typeface="Times New Roman" panose="02020603050405020304" pitchFamily="18" charset="0"/>
              </a:rPr>
              <a:t>Medimos su frecuencia</a:t>
            </a:r>
            <a:endParaRPr lang="es-MX" sz="1200" dirty="0">
              <a:latin typeface="Times New Roman" panose="02020603050405020304" pitchFamily="18" charset="0"/>
              <a:cs typeface="Times New Roman" panose="02020603050405020304" pitchFamily="18" charset="0"/>
            </a:endParaRPr>
          </a:p>
        </p:txBody>
      </p:sp>
      <p:sp>
        <p:nvSpPr>
          <p:cNvPr id="26" name="Cheurón 25"/>
          <p:cNvSpPr/>
          <p:nvPr/>
        </p:nvSpPr>
        <p:spPr>
          <a:xfrm rot="10800000">
            <a:off x="3463340" y="3499083"/>
            <a:ext cx="308809" cy="484632"/>
          </a:xfrm>
          <a:prstGeom prst="chevron">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 name="Cinta perforada 1"/>
          <p:cNvSpPr/>
          <p:nvPr/>
        </p:nvSpPr>
        <p:spPr>
          <a:xfrm>
            <a:off x="1134971" y="3301312"/>
            <a:ext cx="1325460" cy="880173"/>
          </a:xfrm>
          <a:prstGeom prst="flowChartPunchedTape">
            <a:avLst/>
          </a:prstGeom>
          <a:solidFill>
            <a:srgbClr val="B0267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smtClean="0">
                <a:solidFill>
                  <a:schemeClr val="bg1"/>
                </a:solidFill>
                <a:latin typeface="Times New Roman" panose="02020603050405020304" pitchFamily="18" charset="0"/>
                <a:cs typeface="Times New Roman" panose="02020603050405020304" pitchFamily="18" charset="0"/>
              </a:rPr>
              <a:t>Encontraríamos la problemática principal</a:t>
            </a:r>
            <a:endParaRPr lang="es-MX" sz="105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5553507"/>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8471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816618" y="401405"/>
            <a:ext cx="3454152" cy="294881"/>
          </a:xfrm>
        </p:spPr>
        <p:txBody>
          <a:bodyPr>
            <a:scene3d>
              <a:camera prst="orthographicFront"/>
              <a:lightRig rig="harsh" dir="t"/>
            </a:scene3d>
            <a:sp3d extrusionH="57150" prstMaterial="matte">
              <a:bevelT w="63500" h="12700" prst="angle"/>
              <a:contourClr>
                <a:schemeClr val="bg1">
                  <a:lumMod val="65000"/>
                </a:schemeClr>
              </a:contourClr>
            </a:sp3d>
          </a:bodyPr>
          <a:lstStyle/>
          <a:p>
            <a:r>
              <a:rPr lang="es-ES" sz="1600" dirty="0" smtClean="0">
                <a:ln/>
                <a:solidFill>
                  <a:schemeClr val="tx1">
                    <a:lumMod val="85000"/>
                    <a:lumOff val="1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Pareto de problemáticas y/o fenómenos </a:t>
            </a:r>
            <a:endParaRPr lang="es-MX" sz="1600" dirty="0">
              <a:ln/>
              <a:solidFill>
                <a:schemeClr val="tx1">
                  <a:lumMod val="85000"/>
                  <a:lumOff val="1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graphicFrame>
        <p:nvGraphicFramePr>
          <p:cNvPr id="3" name="Tabla 2"/>
          <p:cNvGraphicFramePr>
            <a:graphicFrameLocks noGrp="1"/>
          </p:cNvGraphicFramePr>
          <p:nvPr>
            <p:extLst>
              <p:ext uri="{D42A27DB-BD31-4B8C-83A1-F6EECF244321}">
                <p14:modId xmlns:p14="http://schemas.microsoft.com/office/powerpoint/2010/main" val="1200866611"/>
              </p:ext>
            </p:extLst>
          </p:nvPr>
        </p:nvGraphicFramePr>
        <p:xfrm>
          <a:off x="679508" y="852508"/>
          <a:ext cx="7986319" cy="3422158"/>
        </p:xfrm>
        <a:graphic>
          <a:graphicData uri="http://schemas.openxmlformats.org/drawingml/2006/table">
            <a:tbl>
              <a:tblPr firstRow="1" firstCol="1" bandRow="1">
                <a:tableStyleId>{5940675A-B579-460E-94D1-54222C63F5DA}</a:tableStyleId>
              </a:tblPr>
              <a:tblGrid>
                <a:gridCol w="3821682">
                  <a:extLst>
                    <a:ext uri="{9D8B030D-6E8A-4147-A177-3AD203B41FA5}">
                      <a16:colId xmlns:a16="http://schemas.microsoft.com/office/drawing/2014/main" val="864542146"/>
                    </a:ext>
                  </a:extLst>
                </a:gridCol>
                <a:gridCol w="1355036">
                  <a:extLst>
                    <a:ext uri="{9D8B030D-6E8A-4147-A177-3AD203B41FA5}">
                      <a16:colId xmlns:a16="http://schemas.microsoft.com/office/drawing/2014/main" val="2610178139"/>
                    </a:ext>
                  </a:extLst>
                </a:gridCol>
                <a:gridCol w="1109810">
                  <a:extLst>
                    <a:ext uri="{9D8B030D-6E8A-4147-A177-3AD203B41FA5}">
                      <a16:colId xmlns:a16="http://schemas.microsoft.com/office/drawing/2014/main" val="1594749220"/>
                    </a:ext>
                  </a:extLst>
                </a:gridCol>
                <a:gridCol w="1699791">
                  <a:extLst>
                    <a:ext uri="{9D8B030D-6E8A-4147-A177-3AD203B41FA5}">
                      <a16:colId xmlns:a16="http://schemas.microsoft.com/office/drawing/2014/main" val="3917118912"/>
                    </a:ext>
                  </a:extLst>
                </a:gridCol>
              </a:tblGrid>
              <a:tr h="276793">
                <a:tc>
                  <a:txBody>
                    <a:bodyPr/>
                    <a:lstStyle/>
                    <a:p>
                      <a:pPr marL="6350" indent="-6350" algn="ctr">
                        <a:lnSpc>
                          <a:spcPct val="107000"/>
                        </a:lnSpc>
                        <a:spcAft>
                          <a:spcPts val="0"/>
                        </a:spcAft>
                      </a:pPr>
                      <a:r>
                        <a:rPr lang="es-MX" sz="1050" b="1" dirty="0">
                          <a:effectLst/>
                          <a:latin typeface="Times New Roman" panose="02020603050405020304" pitchFamily="18" charset="0"/>
                          <a:cs typeface="Times New Roman" panose="02020603050405020304" pitchFamily="18" charset="0"/>
                        </a:rPr>
                        <a:t>Problemática </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solidFill>
                  </a:tcPr>
                </a:tc>
                <a:tc>
                  <a:txBody>
                    <a:bodyPr/>
                    <a:lstStyle/>
                    <a:p>
                      <a:pPr marL="6350" indent="-6350" algn="ctr">
                        <a:lnSpc>
                          <a:spcPct val="107000"/>
                        </a:lnSpc>
                        <a:spcAft>
                          <a:spcPts val="0"/>
                        </a:spcAft>
                      </a:pPr>
                      <a:r>
                        <a:rPr lang="es-MX" sz="1050" b="1" dirty="0">
                          <a:effectLst/>
                          <a:latin typeface="Times New Roman" panose="02020603050405020304" pitchFamily="18" charset="0"/>
                          <a:cs typeface="Times New Roman" panose="02020603050405020304" pitchFamily="18" charset="0"/>
                        </a:rPr>
                        <a:t>Frecuencia</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solidFill>
                  </a:tcPr>
                </a:tc>
                <a:tc>
                  <a:txBody>
                    <a:bodyPr/>
                    <a:lstStyle/>
                    <a:p>
                      <a:pPr marL="6350" indent="-6350" algn="ctr">
                        <a:lnSpc>
                          <a:spcPct val="107000"/>
                        </a:lnSpc>
                        <a:spcAft>
                          <a:spcPts val="0"/>
                        </a:spcAft>
                      </a:pPr>
                      <a:r>
                        <a:rPr lang="es-MX" sz="1050" b="1" dirty="0">
                          <a:effectLst/>
                          <a:latin typeface="Times New Roman" panose="02020603050405020304" pitchFamily="18" charset="0"/>
                          <a:cs typeface="Times New Roman" panose="02020603050405020304" pitchFamily="18" charset="0"/>
                        </a:rPr>
                        <a:t>Participación conceptual</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solidFill>
                  </a:tcPr>
                </a:tc>
                <a:tc>
                  <a:txBody>
                    <a:bodyPr/>
                    <a:lstStyle/>
                    <a:p>
                      <a:pPr marL="6350" indent="-6350" algn="ctr">
                        <a:lnSpc>
                          <a:spcPct val="107000"/>
                        </a:lnSpc>
                        <a:spcAft>
                          <a:spcPts val="0"/>
                        </a:spcAft>
                      </a:pPr>
                      <a:r>
                        <a:rPr lang="es-MX" sz="1050" b="1" dirty="0">
                          <a:effectLst/>
                          <a:latin typeface="Times New Roman" panose="02020603050405020304" pitchFamily="18" charset="0"/>
                          <a:cs typeface="Times New Roman" panose="02020603050405020304" pitchFamily="18" charset="0"/>
                        </a:rPr>
                        <a:t>Participación porcentual acumulada</a:t>
                      </a:r>
                      <a:endParaRPr lang="es-MX" sz="1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solidFill>
                  </a:tcPr>
                </a:tc>
                <a:extLst>
                  <a:ext uri="{0D108BD9-81ED-4DB2-BD59-A6C34878D82A}">
                    <a16:rowId xmlns:a16="http://schemas.microsoft.com/office/drawing/2014/main" val="1925490273"/>
                  </a:ext>
                </a:extLst>
              </a:tr>
              <a:tr h="214043">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Falta de control del ingreso y salida de </a:t>
                      </a:r>
                      <a:r>
                        <a:rPr lang="es-PE" sz="800" b="1">
                          <a:effectLst/>
                          <a:latin typeface="Times New Roman" panose="02020603050405020304" pitchFamily="18" charset="0"/>
                          <a:cs typeface="Times New Roman" panose="02020603050405020304" pitchFamily="18" charset="0"/>
                        </a:rPr>
                        <a:t>materiales </a:t>
                      </a:r>
                      <a:r>
                        <a:rPr lang="es-PE" sz="800" b="1" smtClean="0">
                          <a:effectLst/>
                          <a:latin typeface="Times New Roman" panose="02020603050405020304" pitchFamily="18" charset="0"/>
                          <a:cs typeface="Times New Roman" panose="02020603050405020304" pitchFamily="18" charset="0"/>
                        </a:rPr>
                        <a:t>de </a:t>
                      </a:r>
                      <a:r>
                        <a:rPr lang="es-PE" sz="800" b="1" dirty="0">
                          <a:effectLst/>
                          <a:latin typeface="Times New Roman" panose="02020603050405020304" pitchFamily="18" charset="0"/>
                          <a:cs typeface="Times New Roman" panose="02020603050405020304" pitchFamily="18" charset="0"/>
                        </a:rPr>
                        <a:t>almacén.</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6</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17%</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17.1%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extLst>
                  <a:ext uri="{0D108BD9-81ED-4DB2-BD59-A6C34878D82A}">
                    <a16:rowId xmlns:a16="http://schemas.microsoft.com/office/drawing/2014/main" val="1342263721"/>
                  </a:ext>
                </a:extLst>
              </a:tr>
              <a:tr h="237295">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No contar con la información actual del stock de los materiales y sobre su estado</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5</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14%</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31.4%</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extLst>
                  <a:ext uri="{0D108BD9-81ED-4DB2-BD59-A6C34878D82A}">
                    <a16:rowId xmlns:a16="http://schemas.microsoft.com/office/drawing/2014/main" val="885226484"/>
                  </a:ext>
                </a:extLst>
              </a:tr>
              <a:tr h="237295">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Falta de la digitalización de los documentos relacionados a almacén (Guías de remisión/Orden de Compra).</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4</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42.9%</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extLst>
                  <a:ext uri="{0D108BD9-81ED-4DB2-BD59-A6C34878D82A}">
                    <a16:rowId xmlns:a16="http://schemas.microsoft.com/office/drawing/2014/main" val="1128748763"/>
                  </a:ext>
                </a:extLst>
              </a:tr>
              <a:tr h="237295">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Tener la información y registros en hojas de papel y hojas de cálculo(Excel). </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4</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54.3%</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extLst>
                  <a:ext uri="{0D108BD9-81ED-4DB2-BD59-A6C34878D82A}">
                    <a16:rowId xmlns:a16="http://schemas.microsoft.com/office/drawing/2014/main" val="3629318798"/>
                  </a:ext>
                </a:extLst>
              </a:tr>
              <a:tr h="237295">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No contar con datos estadísticos de los materiales de mayor/menor demanda de uso.</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3</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9%</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62.9%</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extLst>
                  <a:ext uri="{0D108BD9-81ED-4DB2-BD59-A6C34878D82A}">
                    <a16:rowId xmlns:a16="http://schemas.microsoft.com/office/drawing/2014/main" val="1843581419"/>
                  </a:ext>
                </a:extLst>
              </a:tr>
              <a:tr h="224822">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Extravió continuo del equipamiento del personal de la empresa.</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3</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9%</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71.4%</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extLst>
                  <a:ext uri="{0D108BD9-81ED-4DB2-BD59-A6C34878D82A}">
                    <a16:rowId xmlns:a16="http://schemas.microsoft.com/office/drawing/2014/main" val="1091475473"/>
                  </a:ext>
                </a:extLst>
              </a:tr>
              <a:tr h="237295">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No verificar las actividades realizadas por los empleados al momento de realizar un proceso en almacén.</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2</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6%</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77.1%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extLst>
                  <a:ext uri="{0D108BD9-81ED-4DB2-BD59-A6C34878D82A}">
                    <a16:rowId xmlns:a16="http://schemas.microsoft.com/office/drawing/2014/main" val="1667973045"/>
                  </a:ext>
                </a:extLst>
              </a:tr>
              <a:tr h="237295">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Problemas para manejar el estado actual del personal(En obra/Libre/En vacaciones/Descanso médico, etc.).</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2</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6%</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82.9%</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extLst>
                  <a:ext uri="{0D108BD9-81ED-4DB2-BD59-A6C34878D82A}">
                    <a16:rowId xmlns:a16="http://schemas.microsoft.com/office/drawing/2014/main" val="3793479128"/>
                  </a:ext>
                </a:extLst>
              </a:tr>
              <a:tr h="227902">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Desorden de pagos realizados y dinero recibido</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2</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6%</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88.6%</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extLst>
                  <a:ext uri="{0D108BD9-81ED-4DB2-BD59-A6C34878D82A}">
                    <a16:rowId xmlns:a16="http://schemas.microsoft.com/office/drawing/2014/main" val="3938933753"/>
                  </a:ext>
                </a:extLst>
              </a:tr>
              <a:tr h="214813">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Emitir facturas y boletas manualmente.</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2</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6%</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94.3%</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extLst>
                  <a:ext uri="{0D108BD9-81ED-4DB2-BD59-A6C34878D82A}">
                    <a16:rowId xmlns:a16="http://schemas.microsoft.com/office/drawing/2014/main" val="1941011505"/>
                  </a:ext>
                </a:extLst>
              </a:tr>
              <a:tr h="237295">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Desorden y demora al momento de realizar informes o consultas sobre el seguimiento de las áreas.</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3%</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97.1%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tc>
                <a:extLst>
                  <a:ext uri="{0D108BD9-81ED-4DB2-BD59-A6C34878D82A}">
                    <a16:rowId xmlns:a16="http://schemas.microsoft.com/office/drawing/2014/main" val="942658874"/>
                  </a:ext>
                </a:extLst>
              </a:tr>
              <a:tr h="237295">
                <a:tc>
                  <a:txBody>
                    <a:bodyPr/>
                    <a:lstStyle/>
                    <a:p>
                      <a:pPr marL="6350" indent="-6350" algn="l">
                        <a:lnSpc>
                          <a:spcPct val="107000"/>
                        </a:lnSpc>
                        <a:spcAft>
                          <a:spcPts val="0"/>
                        </a:spcAft>
                      </a:pPr>
                      <a:r>
                        <a:rPr lang="es-PE" sz="800" b="1" dirty="0">
                          <a:effectLst/>
                          <a:latin typeface="Times New Roman" panose="02020603050405020304" pitchFamily="18" charset="0"/>
                          <a:cs typeface="Times New Roman" panose="02020603050405020304" pitchFamily="18" charset="0"/>
                        </a:rPr>
                        <a:t>No contar con la información a tiempo real de todas las áreas de la empresa.</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3%</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tc>
                  <a:txBody>
                    <a:bodyPr/>
                    <a:lstStyle/>
                    <a:p>
                      <a:pPr marL="6350" indent="-6350" algn="ctr">
                        <a:lnSpc>
                          <a:spcPct val="107000"/>
                        </a:lnSpc>
                        <a:spcAft>
                          <a:spcPts val="0"/>
                        </a:spcAft>
                      </a:pPr>
                      <a:r>
                        <a:rPr lang="es-PE" sz="800" dirty="0">
                          <a:effectLst/>
                          <a:latin typeface="Times New Roman" panose="02020603050405020304" pitchFamily="18" charset="0"/>
                          <a:cs typeface="Times New Roman" panose="02020603050405020304" pitchFamily="18" charset="0"/>
                        </a:rPr>
                        <a:t>100.0%</a:t>
                      </a:r>
                      <a:endParaRPr lang="es-MX" sz="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20000"/>
                        <a:lumOff val="80000"/>
                      </a:schemeClr>
                    </a:solidFill>
                  </a:tcPr>
                </a:tc>
                <a:extLst>
                  <a:ext uri="{0D108BD9-81ED-4DB2-BD59-A6C34878D82A}">
                    <a16:rowId xmlns:a16="http://schemas.microsoft.com/office/drawing/2014/main" val="3195409975"/>
                  </a:ext>
                </a:extLst>
              </a:tr>
              <a:tr h="205574">
                <a:tc>
                  <a:txBody>
                    <a:bodyPr/>
                    <a:lstStyle/>
                    <a:p>
                      <a:pPr marL="6350" indent="-6350" algn="r">
                        <a:lnSpc>
                          <a:spcPct val="107000"/>
                        </a:lnSpc>
                        <a:spcAft>
                          <a:spcPts val="0"/>
                        </a:spcAft>
                      </a:pPr>
                      <a:r>
                        <a:rPr lang="es-PE" sz="800" b="1" dirty="0">
                          <a:effectLst/>
                          <a:latin typeface="Times New Roman" panose="02020603050405020304" pitchFamily="18" charset="0"/>
                          <a:cs typeface="Times New Roman" panose="02020603050405020304" pitchFamily="18" charset="0"/>
                        </a:rPr>
                        <a:t>TOTAL</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60000"/>
                        <a:lumOff val="40000"/>
                      </a:schemeClr>
                    </a:solidFill>
                  </a:tcPr>
                </a:tc>
                <a:tc>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35</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60000"/>
                        <a:lumOff val="40000"/>
                      </a:schemeClr>
                    </a:solidFill>
                  </a:tcPr>
                </a:tc>
                <a:tc>
                  <a:txBody>
                    <a:bodyPr/>
                    <a:lstStyle/>
                    <a:p>
                      <a:pPr marL="6350" indent="-6350" algn="ctr">
                        <a:lnSpc>
                          <a:spcPct val="107000"/>
                        </a:lnSpc>
                        <a:spcAft>
                          <a:spcPts val="0"/>
                        </a:spcAft>
                      </a:pPr>
                      <a:r>
                        <a:rPr lang="es-PE" sz="800" b="1" dirty="0">
                          <a:effectLst/>
                          <a:latin typeface="Times New Roman" panose="02020603050405020304" pitchFamily="18" charset="0"/>
                          <a:cs typeface="Times New Roman" panose="02020603050405020304" pitchFamily="18" charset="0"/>
                        </a:rPr>
                        <a:t>100%</a:t>
                      </a:r>
                      <a:endParaRPr lang="es-MX" sz="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solidFill>
                      <a:schemeClr val="accent2">
                        <a:lumMod val="60000"/>
                        <a:lumOff val="40000"/>
                      </a:schemeClr>
                    </a:solidFill>
                  </a:tcPr>
                </a:tc>
                <a:tc>
                  <a:txBody>
                    <a:bodyPr/>
                    <a:lstStyle/>
                    <a:p>
                      <a:pPr marL="6350" indent="-6350" algn="ctr">
                        <a:lnSpc>
                          <a:spcPct val="107000"/>
                        </a:lnSpc>
                        <a:spcAft>
                          <a:spcPts val="0"/>
                        </a:spcAft>
                      </a:pPr>
                      <a:r>
                        <a:rPr lang="es-PE" sz="600" dirty="0">
                          <a:effectLst/>
                          <a:latin typeface="Times New Roman" panose="02020603050405020304" pitchFamily="18" charset="0"/>
                          <a:cs typeface="Times New Roman" panose="02020603050405020304" pitchFamily="18" charset="0"/>
                        </a:rPr>
                        <a:t> </a:t>
                      </a:r>
                      <a:endParaRPr lang="es-MX" sz="7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948" marR="26948" marT="0" marB="0" anchor="ctr">
                    <a:lnR w="12700" cmpd="sng">
                      <a:noFill/>
                    </a:lnR>
                    <a:lnB w="12700" cmpd="sng">
                      <a:noFill/>
                    </a:lnB>
                  </a:tcPr>
                </a:tc>
                <a:extLst>
                  <a:ext uri="{0D108BD9-81ED-4DB2-BD59-A6C34878D82A}">
                    <a16:rowId xmlns:a16="http://schemas.microsoft.com/office/drawing/2014/main" val="567767881"/>
                  </a:ext>
                </a:extLst>
              </a:tr>
            </a:tbl>
          </a:graphicData>
        </a:graphic>
      </p:graphicFrame>
    </p:spTree>
    <p:extLst>
      <p:ext uri="{BB962C8B-B14F-4D97-AF65-F5344CB8AC3E}">
        <p14:creationId xmlns:p14="http://schemas.microsoft.com/office/powerpoint/2010/main" val="91763043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a:spLocks noGrp="1"/>
          </p:cNvSpPr>
          <p:nvPr>
            <p:ph type="body" sz="quarter" idx="10"/>
          </p:nvPr>
        </p:nvSpPr>
        <p:spPr>
          <a:xfrm>
            <a:off x="2435270" y="436614"/>
            <a:ext cx="4336690" cy="265003"/>
          </a:xfrm>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s-ES" sz="1600" dirty="0" smtClean="0">
                <a:ln/>
                <a:solidFill>
                  <a:schemeClr val="tx1">
                    <a:lumMod val="85000"/>
                    <a:lumOff val="1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Medición porcentual de cada problemática </a:t>
            </a:r>
            <a:endParaRPr lang="es-MX" sz="1600" dirty="0">
              <a:ln/>
              <a:solidFill>
                <a:schemeClr val="tx1">
                  <a:lumMod val="85000"/>
                  <a:lumOff val="1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9" name="Cheurón 8"/>
          <p:cNvSpPr/>
          <p:nvPr/>
        </p:nvSpPr>
        <p:spPr>
          <a:xfrm>
            <a:off x="4361299" y="2393477"/>
            <a:ext cx="484632" cy="484632"/>
          </a:xfrm>
          <a:prstGeom prst="chevron">
            <a:avLst/>
          </a:prstGeom>
          <a:solidFill>
            <a:srgbClr val="0A39E4"/>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12" y="1163526"/>
            <a:ext cx="3591358" cy="2879968"/>
          </a:xfrm>
          <a:prstGeom prst="rect">
            <a:avLst/>
          </a:prstGeom>
          <a:solidFill>
            <a:schemeClr val="accent2"/>
          </a:solidFill>
          <a:ln w="19050" cap="sq">
            <a:solidFill>
              <a:srgbClr val="2BA6B7"/>
            </a:solidFill>
            <a:prstDash val="solid"/>
            <a:miter lim="800000"/>
          </a:ln>
          <a:effectLst>
            <a:outerShdw blurRad="50800" dist="38100" dir="10800000" algn="r" rotWithShape="0">
              <a:prstClr val="black">
                <a:alpha val="40000"/>
              </a:prstClr>
            </a:outerShdw>
          </a:effectLst>
        </p:spPr>
      </p:pic>
      <p:sp>
        <p:nvSpPr>
          <p:cNvPr id="6" name="CuadroTexto 5"/>
          <p:cNvSpPr txBox="1"/>
          <p:nvPr/>
        </p:nvSpPr>
        <p:spPr>
          <a:xfrm>
            <a:off x="1188384" y="755562"/>
            <a:ext cx="2105948" cy="276999"/>
          </a:xfrm>
          <a:prstGeom prst="rect">
            <a:avLst/>
          </a:prstGeom>
          <a:noFill/>
        </p:spPr>
        <p:txBody>
          <a:bodyPr wrap="square" rtlCol="0">
            <a:spAutoFit/>
          </a:bodyPr>
          <a:lstStyle/>
          <a:p>
            <a:pPr algn="ctr"/>
            <a:r>
              <a:rPr lang="es-ES" sz="1200" dirty="0" smtClean="0">
                <a:latin typeface="Times New Roman" panose="02020603050405020304" pitchFamily="18" charset="0"/>
                <a:cs typeface="Times New Roman" panose="02020603050405020304" pitchFamily="18" charset="0"/>
              </a:rPr>
              <a:t>Problemáticas de la empresa</a:t>
            </a:r>
            <a:endParaRPr lang="es-MX" sz="1200" dirty="0">
              <a:latin typeface="Times New Roman" panose="02020603050405020304" pitchFamily="18" charset="0"/>
              <a:cs typeface="Times New Roman" panose="02020603050405020304" pitchFamily="18" charset="0"/>
            </a:endParaRPr>
          </a:p>
        </p:txBody>
      </p:sp>
      <p:sp>
        <p:nvSpPr>
          <p:cNvPr id="8" name="CuadroTexto 7"/>
          <p:cNvSpPr txBox="1"/>
          <p:nvPr/>
        </p:nvSpPr>
        <p:spPr>
          <a:xfrm>
            <a:off x="5830904" y="767100"/>
            <a:ext cx="1865974" cy="276999"/>
          </a:xfrm>
          <a:prstGeom prst="rect">
            <a:avLst/>
          </a:prstGeom>
          <a:noFill/>
        </p:spPr>
        <p:txBody>
          <a:bodyPr wrap="square" rtlCol="0">
            <a:spAutoFit/>
          </a:bodyPr>
          <a:lstStyle/>
          <a:p>
            <a:pPr algn="ctr"/>
            <a:r>
              <a:rPr lang="es-ES" sz="1200" dirty="0" smtClean="0">
                <a:latin typeface="Times New Roman" panose="02020603050405020304" pitchFamily="18" charset="0"/>
                <a:cs typeface="Times New Roman" panose="02020603050405020304" pitchFamily="18" charset="0"/>
              </a:rPr>
              <a:t>Gráfico porcentual</a:t>
            </a:r>
            <a:endParaRPr lang="es-MX" sz="1200" dirty="0">
              <a:latin typeface="Times New Roman" panose="02020603050405020304" pitchFamily="18" charset="0"/>
              <a:cs typeface="Times New Roman" panose="02020603050405020304" pitchFamily="18" charset="0"/>
            </a:endParaRPr>
          </a:p>
        </p:txBody>
      </p:sp>
      <p:sp>
        <p:nvSpPr>
          <p:cNvPr id="3" name="Rectángulo redondeado 2"/>
          <p:cNvSpPr/>
          <p:nvPr/>
        </p:nvSpPr>
        <p:spPr>
          <a:xfrm>
            <a:off x="243699" y="1163526"/>
            <a:ext cx="3995319" cy="2944535"/>
          </a:xfrm>
          <a:prstGeom prst="roundRect">
            <a:avLst/>
          </a:prstGeom>
          <a:solidFill>
            <a:schemeClr val="bg1">
              <a:lumMod val="85000"/>
            </a:schemeClr>
          </a:solidFill>
          <a:ln>
            <a:solidFill>
              <a:srgbClr val="2BA6B7"/>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Falta de control del ingreso y salida de materiales a almacén.</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No contar con la información actual del stock de los materiales y sobre su estado.</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Falta de la digitalización de los documentos relacionados a almacén (Guías de remisión/Orden de Compra).</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Tener la información y registros en hojas de papel y hojas de cálculo(Excel). </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No contar con datos estadísticos de los materiales de mayor/menor demanda de uso.</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Extravió continuo del equipamiento del personal de la empresa.</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No verificar las actividades realizadas por los empleados al momento de realizar un proceso en almacén.</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Problemas para manejar el estado actual del personal(En obra/Libre/En vacaciones/Descanso médico, etc.).</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Desorden de pagos realizados y dinero recibido</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Emitir facturas y boletas manualmente.</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Desorden y demora al momento de realizar informes o consultas sobre el seguimiento de las áreas.</a:t>
            </a:r>
          </a:p>
          <a:p>
            <a:pPr marL="228600" indent="-228600" algn="just">
              <a:buFont typeface="+mj-lt"/>
              <a:buAutoNum type="arabicPeriod"/>
            </a:pPr>
            <a:r>
              <a:rPr lang="es-MX" sz="900" dirty="0">
                <a:solidFill>
                  <a:schemeClr val="tx1"/>
                </a:solidFill>
                <a:latin typeface="Times New Roman" panose="02020603050405020304" pitchFamily="18" charset="0"/>
                <a:cs typeface="Times New Roman" panose="02020603050405020304" pitchFamily="18" charset="0"/>
              </a:rPr>
              <a:t>No contar con la información a tiempo real de todas las áreas de la empresa.</a:t>
            </a:r>
          </a:p>
        </p:txBody>
      </p:sp>
    </p:spTree>
    <p:extLst>
      <p:ext uri="{BB962C8B-B14F-4D97-AF65-F5344CB8AC3E}">
        <p14:creationId xmlns:p14="http://schemas.microsoft.com/office/powerpoint/2010/main" val="296113275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1"/>
          <p:cNvSpPr>
            <a:spLocks noGrp="1"/>
          </p:cNvSpPr>
          <p:nvPr>
            <p:ph type="body" sz="quarter" idx="10"/>
          </p:nvPr>
        </p:nvSpPr>
        <p:spPr>
          <a:xfrm>
            <a:off x="2408758" y="413335"/>
            <a:ext cx="4332929" cy="419487"/>
          </a:xfrm>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s-ES" sz="1600" dirty="0" smtClean="0">
                <a:ln/>
                <a:solidFill>
                  <a:schemeClr val="bg2">
                    <a:lumMod val="25000"/>
                  </a:schemeClr>
                </a:solidFill>
                <a:latin typeface="Times New Roman" panose="02020603050405020304" pitchFamily="18" charset="0"/>
                <a:cs typeface="Times New Roman" panose="02020603050405020304" pitchFamily="18" charset="0"/>
              </a:rPr>
              <a:t>Impacto de la problemática principal dentro de la empresa</a:t>
            </a:r>
            <a:endParaRPr lang="es-MX" sz="1600" dirty="0">
              <a:ln/>
              <a:solidFill>
                <a:schemeClr val="bg2">
                  <a:lumMod val="25000"/>
                </a:schemeClr>
              </a:solidFill>
              <a:latin typeface="Times New Roman" panose="02020603050405020304" pitchFamily="18" charset="0"/>
              <a:cs typeface="Times New Roman" panose="02020603050405020304" pitchFamily="18" charset="0"/>
            </a:endParaRPr>
          </a:p>
          <a:p>
            <a:endParaRPr lang="es-MX" sz="1000" dirty="0">
              <a:ln/>
              <a:solidFill>
                <a:schemeClr val="bg2">
                  <a:lumMod val="25000"/>
                </a:schemeClr>
              </a:solidFill>
              <a:latin typeface="Times New Roman" panose="02020603050405020304" pitchFamily="18" charset="0"/>
              <a:cs typeface="Times New Roman" panose="02020603050405020304" pitchFamily="18"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27" y="1706583"/>
            <a:ext cx="2256639" cy="1808961"/>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355" y="2831742"/>
            <a:ext cx="1800000" cy="1248047"/>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5222" y="1066678"/>
            <a:ext cx="1800000" cy="1248047"/>
          </a:xfrm>
          <a:prstGeom prst="rect">
            <a:avLst/>
          </a:prstGeom>
          <a:ln w="38100" cap="sq">
            <a:solidFill>
              <a:schemeClr val="accent1">
                <a:lumMod val="60000"/>
                <a:lumOff val="40000"/>
              </a:schemeClr>
            </a:solidFill>
            <a:prstDash val="solid"/>
            <a:miter lim="800000"/>
          </a:ln>
          <a:effectLst>
            <a:outerShdw blurRad="50800" dist="38100" dir="2700000" algn="tl" rotWithShape="0">
              <a:srgbClr val="000000">
                <a:alpha val="43000"/>
              </a:srgbClr>
            </a:outerShdw>
          </a:effectLst>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344" y="1706583"/>
            <a:ext cx="2256639" cy="180896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0" name="CuadroTexto 9"/>
          <p:cNvSpPr txBox="1"/>
          <p:nvPr/>
        </p:nvSpPr>
        <p:spPr>
          <a:xfrm>
            <a:off x="309663" y="3618124"/>
            <a:ext cx="2358765" cy="430887"/>
          </a:xfrm>
          <a:prstGeom prst="rect">
            <a:avLst/>
          </a:prstGeom>
          <a:noFill/>
        </p:spPr>
        <p:txBody>
          <a:bodyPr wrap="square" rtlCol="0">
            <a:spAutoFit/>
          </a:bodyPr>
          <a:lstStyle/>
          <a:p>
            <a:pPr algn="ctr"/>
            <a:r>
              <a:rPr lang="es-ES" sz="1050" b="1" dirty="0" smtClean="0">
                <a:latin typeface="Times New Roman" panose="02020603050405020304" pitchFamily="18" charset="0"/>
                <a:cs typeface="Times New Roman" panose="02020603050405020304" pitchFamily="18" charset="0"/>
              </a:rPr>
              <a:t>Falta de control en el ingreso y salida de materiales</a:t>
            </a:r>
            <a:endParaRPr lang="es-MX" sz="1050" b="1" dirty="0">
              <a:latin typeface="Times New Roman" panose="02020603050405020304" pitchFamily="18" charset="0"/>
              <a:cs typeface="Times New Roman" panose="02020603050405020304" pitchFamily="18" charset="0"/>
            </a:endParaRPr>
          </a:p>
        </p:txBody>
      </p:sp>
      <p:sp>
        <p:nvSpPr>
          <p:cNvPr id="11" name="CuadroTexto 10"/>
          <p:cNvSpPr txBox="1"/>
          <p:nvPr/>
        </p:nvSpPr>
        <p:spPr>
          <a:xfrm>
            <a:off x="3689089" y="2330606"/>
            <a:ext cx="1772266" cy="430887"/>
          </a:xfrm>
          <a:prstGeom prst="rect">
            <a:avLst/>
          </a:prstGeom>
          <a:noFill/>
        </p:spPr>
        <p:txBody>
          <a:bodyPr wrap="square" rtlCol="0">
            <a:spAutoFit/>
          </a:bodyPr>
          <a:lstStyle/>
          <a:p>
            <a:pPr algn="ctr"/>
            <a:r>
              <a:rPr lang="es-ES" sz="1050" b="1" dirty="0" smtClean="0">
                <a:latin typeface="Times New Roman" panose="02020603050405020304" pitchFamily="18" charset="0"/>
                <a:cs typeface="Times New Roman" panose="02020603050405020304" pitchFamily="18" charset="0"/>
              </a:rPr>
              <a:t>Incoherencia de datos de inventario</a:t>
            </a:r>
            <a:endParaRPr lang="es-MX" sz="1050" b="1" dirty="0">
              <a:latin typeface="Times New Roman" panose="02020603050405020304" pitchFamily="18" charset="0"/>
              <a:cs typeface="Times New Roman" panose="02020603050405020304" pitchFamily="18" charset="0"/>
            </a:endParaRPr>
          </a:p>
        </p:txBody>
      </p:sp>
      <p:sp>
        <p:nvSpPr>
          <p:cNvPr id="13" name="CuadroTexto 12"/>
          <p:cNvSpPr txBox="1"/>
          <p:nvPr/>
        </p:nvSpPr>
        <p:spPr>
          <a:xfrm>
            <a:off x="3430547" y="4175145"/>
            <a:ext cx="2261616" cy="261610"/>
          </a:xfrm>
          <a:prstGeom prst="rect">
            <a:avLst/>
          </a:prstGeom>
          <a:noFill/>
        </p:spPr>
        <p:txBody>
          <a:bodyPr wrap="square" rtlCol="0">
            <a:spAutoFit/>
          </a:bodyPr>
          <a:lstStyle/>
          <a:p>
            <a:pPr algn="ctr"/>
            <a:r>
              <a:rPr lang="es-ES" sz="1050" b="1" dirty="0" smtClean="0">
                <a:latin typeface="Times New Roman" panose="02020603050405020304" pitchFamily="18" charset="0"/>
                <a:cs typeface="Times New Roman" panose="02020603050405020304" pitchFamily="18" charset="0"/>
              </a:rPr>
              <a:t>Cálculos erróneos mensuales</a:t>
            </a:r>
            <a:endParaRPr lang="es-MX" sz="1050" b="1" dirty="0">
              <a:latin typeface="Times New Roman" panose="02020603050405020304" pitchFamily="18" charset="0"/>
              <a:cs typeface="Times New Roman" panose="02020603050405020304" pitchFamily="18" charset="0"/>
            </a:endParaRPr>
          </a:p>
        </p:txBody>
      </p:sp>
      <p:sp>
        <p:nvSpPr>
          <p:cNvPr id="14" name="CuadroTexto 13"/>
          <p:cNvSpPr txBox="1"/>
          <p:nvPr/>
        </p:nvSpPr>
        <p:spPr>
          <a:xfrm>
            <a:off x="6797498" y="3600423"/>
            <a:ext cx="1672329" cy="261610"/>
          </a:xfrm>
          <a:prstGeom prst="rect">
            <a:avLst/>
          </a:prstGeom>
          <a:noFill/>
        </p:spPr>
        <p:txBody>
          <a:bodyPr wrap="square" rtlCol="0">
            <a:spAutoFit/>
          </a:bodyPr>
          <a:lstStyle/>
          <a:p>
            <a:pPr algn="ctr"/>
            <a:r>
              <a:rPr lang="es-ES" sz="1050" b="1" dirty="0" smtClean="0">
                <a:latin typeface="Times New Roman" panose="02020603050405020304" pitchFamily="18" charset="0"/>
                <a:cs typeface="Times New Roman" panose="02020603050405020304" pitchFamily="18" charset="0"/>
              </a:rPr>
              <a:t>Pérdida de ingresos</a:t>
            </a:r>
            <a:endParaRPr lang="es-MX" sz="1050" b="1" dirty="0">
              <a:latin typeface="Times New Roman" panose="02020603050405020304" pitchFamily="18" charset="0"/>
              <a:cs typeface="Times New Roman" panose="02020603050405020304" pitchFamily="18" charset="0"/>
            </a:endParaRPr>
          </a:p>
        </p:txBody>
      </p:sp>
      <p:sp>
        <p:nvSpPr>
          <p:cNvPr id="15" name="Flecha derecha 14"/>
          <p:cNvSpPr/>
          <p:nvPr/>
        </p:nvSpPr>
        <p:spPr>
          <a:xfrm rot="20299511">
            <a:off x="2911560" y="1625420"/>
            <a:ext cx="469233" cy="399054"/>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Flecha derecha 15"/>
          <p:cNvSpPr/>
          <p:nvPr/>
        </p:nvSpPr>
        <p:spPr>
          <a:xfrm rot="1294365">
            <a:off x="2904209" y="3158361"/>
            <a:ext cx="469233" cy="399054"/>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Flecha derecha 17"/>
          <p:cNvSpPr/>
          <p:nvPr/>
        </p:nvSpPr>
        <p:spPr>
          <a:xfrm>
            <a:off x="5755667" y="2361911"/>
            <a:ext cx="469233" cy="399054"/>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6357990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27" y="2260651"/>
            <a:ext cx="1003404" cy="720000"/>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23" y="3459379"/>
            <a:ext cx="1003404" cy="720000"/>
          </a:xfrm>
          <a:prstGeom prst="rect">
            <a:avLst/>
          </a:prstGeom>
          <a:ln w="38100" cap="sq">
            <a:solidFill>
              <a:srgbClr val="B02678"/>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708" y="2769550"/>
            <a:ext cx="1003404" cy="720000"/>
          </a:xfrm>
          <a:prstGeom prst="rect">
            <a:avLst/>
          </a:prstGeom>
          <a:ln w="38100" cap="sq">
            <a:solidFill>
              <a:schemeClr val="accent3">
                <a:lumMod val="75000"/>
              </a:schemeClr>
            </a:solidFill>
            <a:prstDash val="solid"/>
            <a:miter lim="800000"/>
          </a:ln>
          <a:effectLst>
            <a:outerShdw blurRad="50800" dist="38100" dir="2700000" algn="tl" rotWithShape="0">
              <a:srgbClr val="000000">
                <a:alpha val="43000"/>
              </a:srgbClr>
            </a:outerShdw>
          </a:effectLst>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0705" y="2827375"/>
            <a:ext cx="1011543" cy="740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1802" y="2201835"/>
            <a:ext cx="1031643" cy="720001"/>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9" name="Imagen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1802" y="3439576"/>
            <a:ext cx="1011544" cy="72000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10"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986" y="672900"/>
            <a:ext cx="1800000" cy="1291603"/>
          </a:xfrm>
          <a:prstGeom prst="rect">
            <a:avLst/>
          </a:prstGeom>
          <a:ln w="38100" cap="sq">
            <a:solidFill>
              <a:srgbClr val="2BA6B7"/>
            </a:solidFill>
            <a:prstDash val="solid"/>
            <a:miter lim="800000"/>
          </a:ln>
          <a:effectLst>
            <a:outerShdw blurRad="50800" dist="38100" dir="2700000" algn="tl" rotWithShape="0">
              <a:srgbClr val="000000">
                <a:alpha val="43000"/>
              </a:srgbClr>
            </a:outerShdw>
          </a:effectLst>
        </p:spPr>
      </p:pic>
      <p:sp>
        <p:nvSpPr>
          <p:cNvPr id="11" name="Marcador de texto 1"/>
          <p:cNvSpPr>
            <a:spLocks noGrp="1"/>
          </p:cNvSpPr>
          <p:nvPr>
            <p:ph type="body" sz="quarter" idx="10"/>
          </p:nvPr>
        </p:nvSpPr>
        <p:spPr>
          <a:xfrm>
            <a:off x="1628582" y="407918"/>
            <a:ext cx="4332929" cy="241103"/>
          </a:xfrm>
        </p:spPr>
        <p:txBody>
          <a:bodyPr>
            <a:scene3d>
              <a:camera prst="orthographicFront"/>
              <a:lightRig rig="harsh" dir="t"/>
            </a:scene3d>
            <a:sp3d extrusionH="57150" prstMaterial="matte">
              <a:bevelT w="63500" h="12700" prst="angle"/>
              <a:contourClr>
                <a:schemeClr val="bg1">
                  <a:lumMod val="65000"/>
                </a:schemeClr>
              </a:contourClr>
            </a:sp3d>
          </a:bodyPr>
          <a:lstStyle/>
          <a:p>
            <a:r>
              <a:rPr lang="es-MX" sz="1600" dirty="0">
                <a:ln/>
                <a:solidFill>
                  <a:schemeClr val="bg2">
                    <a:lumMod val="25000"/>
                  </a:schemeClr>
                </a:solidFill>
                <a:latin typeface="Times New Roman" panose="02020603050405020304" pitchFamily="18" charset="0"/>
                <a:cs typeface="Times New Roman" panose="02020603050405020304" pitchFamily="18" charset="0"/>
              </a:rPr>
              <a:t>Objetivos del Proyecto de Innovación y/o </a:t>
            </a:r>
            <a:r>
              <a:rPr lang="es-MX" sz="1600" dirty="0" smtClean="0">
                <a:ln/>
                <a:solidFill>
                  <a:schemeClr val="bg2">
                    <a:lumMod val="25000"/>
                  </a:schemeClr>
                </a:solidFill>
                <a:latin typeface="Times New Roman" panose="02020603050405020304" pitchFamily="18" charset="0"/>
                <a:cs typeface="Times New Roman" panose="02020603050405020304" pitchFamily="18" charset="0"/>
              </a:rPr>
              <a:t>Mejora</a:t>
            </a:r>
            <a:endParaRPr lang="es-MX" sz="1600" dirty="0">
              <a:ln/>
              <a:solidFill>
                <a:schemeClr val="bg2">
                  <a:lumMod val="25000"/>
                </a:schemeClr>
              </a:solidFill>
              <a:latin typeface="Times New Roman" panose="02020603050405020304" pitchFamily="18" charset="0"/>
              <a:cs typeface="Times New Roman" panose="02020603050405020304" pitchFamily="18" charset="0"/>
            </a:endParaRPr>
          </a:p>
          <a:p>
            <a:endParaRPr lang="es-MX" sz="1000" dirty="0">
              <a:ln/>
              <a:solidFill>
                <a:schemeClr val="bg2">
                  <a:lumMod val="25000"/>
                </a:schemeClr>
              </a:solidFill>
              <a:latin typeface="Times New Roman" panose="02020603050405020304" pitchFamily="18" charset="0"/>
              <a:cs typeface="Times New Roman" panose="02020603050405020304" pitchFamily="18" charset="0"/>
            </a:endParaRPr>
          </a:p>
        </p:txBody>
      </p:sp>
      <p:sp>
        <p:nvSpPr>
          <p:cNvPr id="13" name="CuadroTexto 12"/>
          <p:cNvSpPr txBox="1"/>
          <p:nvPr/>
        </p:nvSpPr>
        <p:spPr>
          <a:xfrm>
            <a:off x="185962" y="686278"/>
            <a:ext cx="5977304" cy="1084912"/>
          </a:xfrm>
          <a:prstGeom prst="rect">
            <a:avLst/>
          </a:prstGeom>
          <a:noFill/>
        </p:spPr>
        <p:txBody>
          <a:bodyPr wrap="square" rtlCol="0">
            <a:spAutoFit/>
          </a:bodyPr>
          <a:lstStyle/>
          <a:p>
            <a:r>
              <a:rPr lang="es-MX" sz="1200" b="1" dirty="0">
                <a:latin typeface="Times New Roman" panose="02020603050405020304" pitchFamily="18" charset="0"/>
                <a:cs typeface="Times New Roman" panose="02020603050405020304" pitchFamily="18" charset="0"/>
              </a:rPr>
              <a:t>Objetivo </a:t>
            </a:r>
            <a:r>
              <a:rPr lang="es-MX" sz="1200" b="1" dirty="0" smtClean="0">
                <a:latin typeface="Times New Roman" panose="02020603050405020304" pitchFamily="18" charset="0"/>
                <a:cs typeface="Times New Roman" panose="02020603050405020304" pitchFamily="18" charset="0"/>
              </a:rPr>
              <a:t>General</a:t>
            </a:r>
          </a:p>
          <a:p>
            <a:endParaRPr lang="es-MX" sz="1050" b="1" dirty="0"/>
          </a:p>
          <a:p>
            <a:pPr algn="just"/>
            <a:r>
              <a:rPr lang="es-MX" sz="1050" dirty="0">
                <a:latin typeface="Times New Roman" panose="02020603050405020304" pitchFamily="18" charset="0"/>
                <a:cs typeface="Times New Roman" panose="02020603050405020304" pitchFamily="18" charset="0"/>
              </a:rPr>
              <a:t>Automatizar el área de almacén, mediante un sistema que solucione a mediano plazo los diversos problemas que se presentan en la misma. Y al final, poder lograr tener un control en los procesos que se realizan dentro del área. A su vez, también reducir el tiempo de ejecución de dichos procesos, para generar menos pérdida de tiempo en realizarlos. </a:t>
            </a:r>
          </a:p>
        </p:txBody>
      </p:sp>
      <p:sp>
        <p:nvSpPr>
          <p:cNvPr id="15" name="CuadroTexto 14"/>
          <p:cNvSpPr txBox="1"/>
          <p:nvPr/>
        </p:nvSpPr>
        <p:spPr>
          <a:xfrm>
            <a:off x="6510788" y="2031837"/>
            <a:ext cx="2239861" cy="253916"/>
          </a:xfrm>
          <a:prstGeom prst="rect">
            <a:avLst/>
          </a:prstGeom>
          <a:noFill/>
        </p:spPr>
        <p:txBody>
          <a:bodyPr wrap="square" rtlCol="0">
            <a:spAutoFit/>
          </a:bodyPr>
          <a:lstStyle/>
          <a:p>
            <a:pPr algn="ctr"/>
            <a:r>
              <a:rPr lang="es-ES" sz="1050" b="1" dirty="0" smtClean="0">
                <a:latin typeface="Times New Roman" panose="02020603050405020304" pitchFamily="18" charset="0"/>
                <a:cs typeface="Times New Roman" panose="02020603050405020304" pitchFamily="18" charset="0"/>
              </a:rPr>
              <a:t>Identificar los métodos a usar</a:t>
            </a:r>
            <a:endParaRPr lang="es-MX" sz="1050" b="1" dirty="0">
              <a:latin typeface="Times New Roman" panose="02020603050405020304" pitchFamily="18" charset="0"/>
              <a:cs typeface="Times New Roman" panose="02020603050405020304" pitchFamily="18" charset="0"/>
            </a:endParaRPr>
          </a:p>
        </p:txBody>
      </p:sp>
      <p:pic>
        <p:nvPicPr>
          <p:cNvPr id="16" name="Imagen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8452" y="2843748"/>
            <a:ext cx="1784534" cy="1291603"/>
          </a:xfrm>
          <a:prstGeom prst="rect">
            <a:avLst/>
          </a:prstGeom>
          <a:ln w="38100" cap="sq">
            <a:solidFill>
              <a:schemeClr val="accent4">
                <a:lumMod val="75000"/>
              </a:schemeClr>
            </a:solidFill>
            <a:prstDash val="solid"/>
            <a:miter lim="800000"/>
          </a:ln>
          <a:effectLst>
            <a:outerShdw blurRad="50800" dist="38100" dir="2700000" algn="tl" rotWithShape="0">
              <a:srgbClr val="000000">
                <a:alpha val="43000"/>
              </a:srgbClr>
            </a:outerShdw>
          </a:effectLst>
        </p:spPr>
      </p:pic>
      <p:sp>
        <p:nvSpPr>
          <p:cNvPr id="20" name="Flecha derecha 19"/>
          <p:cNvSpPr/>
          <p:nvPr/>
        </p:nvSpPr>
        <p:spPr>
          <a:xfrm rot="19264753">
            <a:off x="5873291" y="2217121"/>
            <a:ext cx="579950" cy="454985"/>
          </a:xfrm>
          <a:prstGeom prst="rightArrow">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Flecha abajo 20"/>
          <p:cNvSpPr/>
          <p:nvPr/>
        </p:nvSpPr>
        <p:spPr>
          <a:xfrm>
            <a:off x="7414101" y="2285753"/>
            <a:ext cx="484632" cy="438202"/>
          </a:xfrm>
          <a:prstGeom prst="downArrow">
            <a:avLst/>
          </a:prstGeom>
          <a:solidFill>
            <a:srgbClr val="0070C0"/>
          </a:solidFill>
          <a:ln>
            <a:noFill/>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CuadroTexto 21"/>
          <p:cNvSpPr txBox="1"/>
          <p:nvPr/>
        </p:nvSpPr>
        <p:spPr>
          <a:xfrm>
            <a:off x="185962" y="1808447"/>
            <a:ext cx="1672329" cy="276999"/>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Objetivos específicos</a:t>
            </a:r>
            <a:endParaRPr lang="es-MX" sz="1200" b="1" dirty="0">
              <a:latin typeface="Times New Roman" panose="02020603050405020304" pitchFamily="18" charset="0"/>
              <a:cs typeface="Times New Roman" panose="02020603050405020304" pitchFamily="18" charset="0"/>
            </a:endParaRPr>
          </a:p>
        </p:txBody>
      </p:sp>
      <p:sp>
        <p:nvSpPr>
          <p:cNvPr id="17" name="CuadroTexto 16"/>
          <p:cNvSpPr txBox="1"/>
          <p:nvPr/>
        </p:nvSpPr>
        <p:spPr>
          <a:xfrm>
            <a:off x="214350" y="3070548"/>
            <a:ext cx="1358064" cy="253916"/>
          </a:xfrm>
          <a:prstGeom prst="rect">
            <a:avLst/>
          </a:prstGeom>
          <a:noFill/>
        </p:spPr>
        <p:txBody>
          <a:bodyPr wrap="none" rtlCol="0">
            <a:spAutoFit/>
          </a:bodyPr>
          <a:lstStyle/>
          <a:p>
            <a:r>
              <a:rPr lang="es-ES" sz="1000" dirty="0" smtClean="0">
                <a:latin typeface="Times New Roman" panose="02020603050405020304" pitchFamily="18" charset="0"/>
                <a:cs typeface="Times New Roman" panose="02020603050405020304" pitchFamily="18" charset="0"/>
              </a:rPr>
              <a:t>Interfaces entendibles</a:t>
            </a:r>
            <a:endParaRPr lang="es-MX" sz="1000" dirty="0">
              <a:latin typeface="Times New Roman" panose="02020603050405020304" pitchFamily="18" charset="0"/>
              <a:cs typeface="Times New Roman" panose="02020603050405020304" pitchFamily="18" charset="0"/>
            </a:endParaRPr>
          </a:p>
        </p:txBody>
      </p:sp>
      <p:sp>
        <p:nvSpPr>
          <p:cNvPr id="18" name="CuadroTexto 17"/>
          <p:cNvSpPr txBox="1"/>
          <p:nvPr/>
        </p:nvSpPr>
        <p:spPr>
          <a:xfrm>
            <a:off x="214350" y="4209377"/>
            <a:ext cx="1369286" cy="246221"/>
          </a:xfrm>
          <a:prstGeom prst="rect">
            <a:avLst/>
          </a:prstGeom>
          <a:noFill/>
        </p:spPr>
        <p:txBody>
          <a:bodyPr wrap="none" rtlCol="0">
            <a:spAutoFit/>
          </a:bodyPr>
          <a:lstStyle/>
          <a:p>
            <a:r>
              <a:rPr lang="es-ES" sz="1000" dirty="0" smtClean="0">
                <a:latin typeface="Times New Roman" panose="02020603050405020304" pitchFamily="18" charset="0"/>
                <a:cs typeface="Times New Roman" panose="02020603050405020304" pitchFamily="18" charset="0"/>
              </a:rPr>
              <a:t>Optimizar los procesos</a:t>
            </a:r>
            <a:endParaRPr lang="es-MX" sz="1000" dirty="0">
              <a:latin typeface="Times New Roman" panose="02020603050405020304" pitchFamily="18" charset="0"/>
              <a:cs typeface="Times New Roman" panose="02020603050405020304" pitchFamily="18" charset="0"/>
            </a:endParaRPr>
          </a:p>
        </p:txBody>
      </p:sp>
      <p:sp>
        <p:nvSpPr>
          <p:cNvPr id="19" name="CuadroTexto 18"/>
          <p:cNvSpPr txBox="1"/>
          <p:nvPr/>
        </p:nvSpPr>
        <p:spPr>
          <a:xfrm>
            <a:off x="1659296" y="3540134"/>
            <a:ext cx="1248089" cy="400110"/>
          </a:xfrm>
          <a:prstGeom prst="rect">
            <a:avLst/>
          </a:prstGeom>
          <a:noFill/>
        </p:spPr>
        <p:txBody>
          <a:bodyPr wrap="square" rtlCol="0">
            <a:spAutoFit/>
          </a:bodyPr>
          <a:lstStyle/>
          <a:p>
            <a:pPr algn="ctr"/>
            <a:r>
              <a:rPr lang="es-ES" sz="1000" dirty="0" smtClean="0">
                <a:latin typeface="Times New Roman" panose="02020603050405020304" pitchFamily="18" charset="0"/>
                <a:cs typeface="Times New Roman" panose="02020603050405020304" pitchFamily="18" charset="0"/>
              </a:rPr>
              <a:t>Brindar seguridad de información</a:t>
            </a:r>
            <a:endParaRPr lang="es-MX" sz="1000" dirty="0">
              <a:latin typeface="Times New Roman" panose="02020603050405020304" pitchFamily="18" charset="0"/>
              <a:cs typeface="Times New Roman" panose="02020603050405020304" pitchFamily="18" charset="0"/>
            </a:endParaRPr>
          </a:p>
        </p:txBody>
      </p:sp>
      <p:sp>
        <p:nvSpPr>
          <p:cNvPr id="23" name="CuadroTexto 22"/>
          <p:cNvSpPr txBox="1"/>
          <p:nvPr/>
        </p:nvSpPr>
        <p:spPr>
          <a:xfrm>
            <a:off x="2982293" y="2980651"/>
            <a:ext cx="1520319" cy="400110"/>
          </a:xfrm>
          <a:prstGeom prst="rect">
            <a:avLst/>
          </a:prstGeom>
          <a:noFill/>
        </p:spPr>
        <p:txBody>
          <a:bodyPr wrap="square" rtlCol="0">
            <a:spAutoFit/>
          </a:bodyPr>
          <a:lstStyle/>
          <a:p>
            <a:pPr algn="ctr"/>
            <a:r>
              <a:rPr lang="es-ES" sz="1000" dirty="0" smtClean="0">
                <a:latin typeface="Times New Roman" panose="02020603050405020304" pitchFamily="18" charset="0"/>
                <a:cs typeface="Times New Roman" panose="02020603050405020304" pitchFamily="18" charset="0"/>
              </a:rPr>
              <a:t>Control de ingreso/salida de materiales</a:t>
            </a:r>
            <a:endParaRPr lang="es-MX" sz="1000" dirty="0">
              <a:latin typeface="Times New Roman" panose="02020603050405020304" pitchFamily="18" charset="0"/>
              <a:cs typeface="Times New Roman" panose="02020603050405020304" pitchFamily="18" charset="0"/>
            </a:endParaRPr>
          </a:p>
        </p:txBody>
      </p:sp>
      <p:sp>
        <p:nvSpPr>
          <p:cNvPr id="24" name="CuadroTexto 23"/>
          <p:cNvSpPr txBox="1"/>
          <p:nvPr/>
        </p:nvSpPr>
        <p:spPr>
          <a:xfrm>
            <a:off x="2968537" y="4253413"/>
            <a:ext cx="1653017" cy="246221"/>
          </a:xfrm>
          <a:prstGeom prst="rect">
            <a:avLst/>
          </a:prstGeom>
          <a:noFill/>
        </p:spPr>
        <p:txBody>
          <a:bodyPr wrap="none" rtlCol="0">
            <a:spAutoFit/>
          </a:bodyPr>
          <a:lstStyle/>
          <a:p>
            <a:r>
              <a:rPr lang="es-ES" sz="1000" dirty="0" smtClean="0">
                <a:latin typeface="Times New Roman" panose="02020603050405020304" pitchFamily="18" charset="0"/>
                <a:cs typeface="Times New Roman" panose="02020603050405020304" pitchFamily="18" charset="0"/>
              </a:rPr>
              <a:t>Información actual del stock</a:t>
            </a:r>
            <a:endParaRPr lang="es-MX" sz="1000" dirty="0">
              <a:latin typeface="Times New Roman" panose="02020603050405020304" pitchFamily="18" charset="0"/>
              <a:cs typeface="Times New Roman" panose="02020603050405020304" pitchFamily="18" charset="0"/>
            </a:endParaRPr>
          </a:p>
        </p:txBody>
      </p:sp>
      <p:sp>
        <p:nvSpPr>
          <p:cNvPr id="25" name="CuadroTexto 24"/>
          <p:cNvSpPr txBox="1"/>
          <p:nvPr/>
        </p:nvSpPr>
        <p:spPr>
          <a:xfrm>
            <a:off x="4517573" y="3607726"/>
            <a:ext cx="1520319" cy="400110"/>
          </a:xfrm>
          <a:prstGeom prst="rect">
            <a:avLst/>
          </a:prstGeom>
          <a:noFill/>
        </p:spPr>
        <p:txBody>
          <a:bodyPr wrap="square" rtlCol="0">
            <a:spAutoFit/>
          </a:bodyPr>
          <a:lstStyle/>
          <a:p>
            <a:pPr algn="ctr"/>
            <a:r>
              <a:rPr lang="es-ES" sz="1000" dirty="0" smtClean="0">
                <a:latin typeface="Times New Roman" panose="02020603050405020304" pitchFamily="18" charset="0"/>
                <a:cs typeface="Times New Roman" panose="02020603050405020304" pitchFamily="18" charset="0"/>
              </a:rPr>
              <a:t>Seguimiento del personal dentro del sistema</a:t>
            </a:r>
            <a:endParaRPr lang="es-MX" sz="1000" dirty="0">
              <a:latin typeface="Times New Roman" panose="02020603050405020304" pitchFamily="18" charset="0"/>
              <a:cs typeface="Times New Roman" panose="02020603050405020304" pitchFamily="18" charset="0"/>
            </a:endParaRPr>
          </a:p>
        </p:txBody>
      </p:sp>
      <p:sp>
        <p:nvSpPr>
          <p:cNvPr id="26" name="CuadroTexto 25"/>
          <p:cNvSpPr txBox="1"/>
          <p:nvPr/>
        </p:nvSpPr>
        <p:spPr>
          <a:xfrm>
            <a:off x="6503055" y="4225897"/>
            <a:ext cx="2239861" cy="253916"/>
          </a:xfrm>
          <a:prstGeom prst="rect">
            <a:avLst/>
          </a:prstGeom>
          <a:noFill/>
        </p:spPr>
        <p:txBody>
          <a:bodyPr wrap="square" rtlCol="0">
            <a:spAutoFit/>
          </a:bodyPr>
          <a:lstStyle/>
          <a:p>
            <a:pPr algn="ctr"/>
            <a:r>
              <a:rPr lang="es-ES" sz="1050" b="1" dirty="0" smtClean="0">
                <a:latin typeface="Times New Roman" panose="02020603050405020304" pitchFamily="18" charset="0"/>
                <a:cs typeface="Times New Roman" panose="02020603050405020304" pitchFamily="18" charset="0"/>
              </a:rPr>
              <a:t>Tener orden y seguimiento</a:t>
            </a:r>
            <a:endParaRPr lang="es-MX" sz="105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84022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rotWithShape="1">
          <a:blip r:embed="rId2" cstate="print">
            <a:extLst>
              <a:ext uri="{28A0092B-C50C-407E-A947-70E740481C1C}">
                <a14:useLocalDpi xmlns:a14="http://schemas.microsoft.com/office/drawing/2010/main" val="0"/>
              </a:ext>
            </a:extLst>
          </a:blip>
          <a:srcRect l="1696" t="2621" r="1467" b="1990"/>
          <a:stretch/>
        </p:blipFill>
        <p:spPr bwMode="auto">
          <a:xfrm>
            <a:off x="1247027" y="1125059"/>
            <a:ext cx="6478125" cy="2977157"/>
          </a:xfrm>
          <a:prstGeom prst="rect">
            <a:avLst/>
          </a:prstGeom>
          <a:ln w="38100" cap="sq">
            <a:solidFill>
              <a:schemeClr val="accent5">
                <a:lumMod val="50000"/>
              </a:schemeClr>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4" name="CuadroTexto 3"/>
          <p:cNvSpPr txBox="1"/>
          <p:nvPr/>
        </p:nvSpPr>
        <p:spPr>
          <a:xfrm>
            <a:off x="1344607" y="347437"/>
            <a:ext cx="6282967"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Diagrama de flujo panorámico – proceso actual del control de ingreso y salida de materiales </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722194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934179" y="321255"/>
            <a:ext cx="5457759" cy="58477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Diagrama de operaciones de proceso – control de ingreso y salida de materiales(proceso actual)</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graphicFrame>
        <p:nvGraphicFramePr>
          <p:cNvPr id="55" name="Tabla 54"/>
          <p:cNvGraphicFramePr>
            <a:graphicFrameLocks noGrp="1"/>
          </p:cNvGraphicFramePr>
          <p:nvPr>
            <p:extLst>
              <p:ext uri="{D42A27DB-BD31-4B8C-83A1-F6EECF244321}">
                <p14:modId xmlns:p14="http://schemas.microsoft.com/office/powerpoint/2010/main" val="4204241093"/>
              </p:ext>
            </p:extLst>
          </p:nvPr>
        </p:nvGraphicFramePr>
        <p:xfrm>
          <a:off x="6178680" y="1749908"/>
          <a:ext cx="2426516" cy="2069809"/>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3201981090"/>
                    </a:ext>
                  </a:extLst>
                </a:gridCol>
                <a:gridCol w="762000">
                  <a:extLst>
                    <a:ext uri="{9D8B030D-6E8A-4147-A177-3AD203B41FA5}">
                      <a16:colId xmlns:a16="http://schemas.microsoft.com/office/drawing/2014/main" val="1052042434"/>
                    </a:ext>
                  </a:extLst>
                </a:gridCol>
                <a:gridCol w="902516">
                  <a:extLst>
                    <a:ext uri="{9D8B030D-6E8A-4147-A177-3AD203B41FA5}">
                      <a16:colId xmlns:a16="http://schemas.microsoft.com/office/drawing/2014/main" val="3169573880"/>
                    </a:ext>
                  </a:extLst>
                </a:gridCol>
              </a:tblGrid>
              <a:tr h="316510">
                <a:tc gridSpan="3">
                  <a:txBody>
                    <a:bodyPr/>
                    <a:lstStyle/>
                    <a:p>
                      <a:pPr algn="ctr" fontAlgn="ctr"/>
                      <a:r>
                        <a:rPr lang="en-US" sz="1200" b="1" u="none" strike="noStrike" dirty="0">
                          <a:effectLst/>
                          <a:latin typeface="Times New Roman" panose="02020603050405020304" pitchFamily="18" charset="0"/>
                          <a:cs typeface="Times New Roman" panose="02020603050405020304" pitchFamily="18" charset="0"/>
                        </a:rPr>
                        <a:t>Resumen</a:t>
                      </a:r>
                      <a:endParaRPr lang="es-MX"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2400827393"/>
                  </a:ext>
                </a:extLst>
              </a:tr>
              <a:tr h="290795">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Actividad</a:t>
                      </a:r>
                      <a:endParaRPr lang="es-MX"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Cantidad</a:t>
                      </a:r>
                      <a:endParaRPr lang="es-MX"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Tiempo(min.)</a:t>
                      </a:r>
                      <a:endParaRPr lang="es-MX"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730411873"/>
                  </a:ext>
                </a:extLst>
              </a:tr>
              <a:tr h="314315">
                <a:tc>
                  <a:txBody>
                    <a:bodyPr/>
                    <a:lstStyle/>
                    <a:p>
                      <a:pPr algn="l" fontAlgn="t"/>
                      <a:r>
                        <a:rPr lang="es-MX" sz="1200" u="none" strike="noStrike" dirty="0">
                          <a:effectLst/>
                          <a:latin typeface="Times New Roman" panose="02020603050405020304" pitchFamily="18" charset="0"/>
                          <a:cs typeface="Times New Roman" panose="02020603050405020304" pitchFamily="18" charset="0"/>
                        </a:rPr>
                        <a:t> </a:t>
                      </a:r>
                      <a:endParaRPr lang="es-MX"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3</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a:effectLst/>
                          <a:latin typeface="Times New Roman" panose="02020603050405020304" pitchFamily="18" charset="0"/>
                          <a:cs typeface="Times New Roman" panose="02020603050405020304" pitchFamily="18" charset="0"/>
                        </a:rPr>
                        <a:t>14 minutos</a:t>
                      </a:r>
                      <a:endParaRPr lang="es-MX" sz="11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8063354"/>
                  </a:ext>
                </a:extLst>
              </a:tr>
              <a:tr h="306382">
                <a:tc>
                  <a:txBody>
                    <a:bodyPr/>
                    <a:lstStyle/>
                    <a:p>
                      <a:pPr algn="l" fontAlgn="t"/>
                      <a:r>
                        <a:rPr lang="es-MX" sz="1200" u="none" strike="noStrike" dirty="0">
                          <a:effectLst/>
                          <a:latin typeface="Times New Roman" panose="02020603050405020304" pitchFamily="18" charset="0"/>
                          <a:cs typeface="Times New Roman" panose="02020603050405020304" pitchFamily="18" charset="0"/>
                        </a:rPr>
                        <a:t> </a:t>
                      </a:r>
                      <a:endParaRPr lang="es-MX"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2</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8 minutos</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101369423"/>
                  </a:ext>
                </a:extLst>
              </a:tr>
              <a:tr h="288875">
                <a:tc>
                  <a:txBody>
                    <a:bodyPr/>
                    <a:lstStyle/>
                    <a:p>
                      <a:pPr algn="l" fontAlgn="t"/>
                      <a:r>
                        <a:rPr lang="es-MX" sz="1200" u="none" strike="noStrike" dirty="0">
                          <a:effectLst/>
                          <a:latin typeface="Times New Roman" panose="02020603050405020304" pitchFamily="18" charset="0"/>
                          <a:cs typeface="Times New Roman" panose="02020603050405020304" pitchFamily="18" charset="0"/>
                        </a:rPr>
                        <a:t> </a:t>
                      </a:r>
                      <a:endParaRPr lang="es-MX"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1</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8 minutos</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6031618"/>
                  </a:ext>
                </a:extLst>
              </a:tr>
              <a:tr h="297627">
                <a:tc>
                  <a:txBody>
                    <a:bodyPr/>
                    <a:lstStyle/>
                    <a:p>
                      <a:pPr algn="l" fontAlgn="t"/>
                      <a:r>
                        <a:rPr lang="es-ES" sz="1200" u="none" strike="noStrike" dirty="0">
                          <a:effectLst/>
                          <a:latin typeface="Times New Roman" panose="02020603050405020304" pitchFamily="18" charset="0"/>
                          <a:cs typeface="Times New Roman" panose="02020603050405020304" pitchFamily="18" charset="0"/>
                        </a:rPr>
                        <a:t> </a:t>
                      </a:r>
                      <a:endParaRPr lang="es-MX"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1</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ctr"/>
                      <a:r>
                        <a:rPr lang="en-US" sz="1100" u="none" strike="noStrike" dirty="0">
                          <a:effectLst/>
                          <a:latin typeface="Times New Roman" panose="02020603050405020304" pitchFamily="18" charset="0"/>
                          <a:cs typeface="Times New Roman" panose="02020603050405020304" pitchFamily="18" charset="0"/>
                        </a:rPr>
                        <a:t>3 minutos</a:t>
                      </a:r>
                      <a:endParaRPr lang="es-MX"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16986309"/>
                  </a:ext>
                </a:extLst>
              </a:tr>
              <a:tr h="255305">
                <a:tc>
                  <a:txBody>
                    <a:bodyPr/>
                    <a:lstStyle/>
                    <a:p>
                      <a:pPr algn="ctr" fontAlgn="ctr"/>
                      <a:r>
                        <a:rPr lang="en-US" sz="1000" b="1" u="none" strike="noStrike" dirty="0">
                          <a:effectLst/>
                          <a:latin typeface="Times New Roman" panose="02020603050405020304" pitchFamily="18" charset="0"/>
                          <a:cs typeface="Times New Roman" panose="02020603050405020304" pitchFamily="18" charset="0"/>
                        </a:rPr>
                        <a:t>Total</a:t>
                      </a:r>
                      <a:endParaRPr lang="es-MX"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latin typeface="Times New Roman" panose="02020603050405020304" pitchFamily="18" charset="0"/>
                          <a:cs typeface="Times New Roman" panose="02020603050405020304" pitchFamily="18" charset="0"/>
                        </a:rPr>
                        <a:t>7</a:t>
                      </a:r>
                      <a:endParaRPr lang="es-MX" sz="11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1" u="none" strike="noStrike" dirty="0">
                          <a:effectLst/>
                          <a:latin typeface="Times New Roman" panose="02020603050405020304" pitchFamily="18" charset="0"/>
                          <a:cs typeface="Times New Roman" panose="02020603050405020304" pitchFamily="18" charset="0"/>
                        </a:rPr>
                        <a:t>33 minutos</a:t>
                      </a:r>
                      <a:endParaRPr lang="es-MX" sz="11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1729632"/>
                  </a:ext>
                </a:extLst>
              </a:tr>
            </a:tbl>
          </a:graphicData>
        </a:graphic>
      </p:graphicFrame>
      <p:sp>
        <p:nvSpPr>
          <p:cNvPr id="56" name="Shape 6"/>
          <p:cNvSpPr/>
          <p:nvPr/>
        </p:nvSpPr>
        <p:spPr>
          <a:xfrm>
            <a:off x="6477914" y="2411662"/>
            <a:ext cx="187325" cy="174625"/>
          </a:xfrm>
          <a:custGeom>
            <a:avLst/>
            <a:gdLst/>
            <a:ahLst/>
            <a:cxnLst/>
            <a:rect l="0" t="0" r="0" b="0"/>
            <a:pathLst>
              <a:path w="193548" h="179832">
                <a:moveTo>
                  <a:pt x="0" y="89915"/>
                </a:moveTo>
                <a:lnTo>
                  <a:pt x="0" y="80772"/>
                </a:lnTo>
                <a:lnTo>
                  <a:pt x="1524" y="71627"/>
                </a:lnTo>
                <a:lnTo>
                  <a:pt x="4572" y="62484"/>
                </a:lnTo>
                <a:lnTo>
                  <a:pt x="6096" y="54864"/>
                </a:lnTo>
                <a:lnTo>
                  <a:pt x="12192" y="47244"/>
                </a:lnTo>
                <a:lnTo>
                  <a:pt x="16764" y="39624"/>
                </a:lnTo>
                <a:lnTo>
                  <a:pt x="21336" y="33527"/>
                </a:lnTo>
                <a:lnTo>
                  <a:pt x="27432" y="27432"/>
                </a:lnTo>
                <a:lnTo>
                  <a:pt x="35052" y="21336"/>
                </a:lnTo>
                <a:lnTo>
                  <a:pt x="42672" y="15240"/>
                </a:lnTo>
                <a:lnTo>
                  <a:pt x="50292" y="10668"/>
                </a:lnTo>
                <a:lnTo>
                  <a:pt x="57912" y="7620"/>
                </a:lnTo>
                <a:lnTo>
                  <a:pt x="68580" y="4572"/>
                </a:lnTo>
                <a:lnTo>
                  <a:pt x="76200" y="1524"/>
                </a:lnTo>
                <a:lnTo>
                  <a:pt x="86868" y="0"/>
                </a:lnTo>
                <a:lnTo>
                  <a:pt x="106680" y="0"/>
                </a:lnTo>
                <a:lnTo>
                  <a:pt x="115824" y="1524"/>
                </a:lnTo>
                <a:lnTo>
                  <a:pt x="124968" y="4572"/>
                </a:lnTo>
                <a:lnTo>
                  <a:pt x="134112" y="7620"/>
                </a:lnTo>
                <a:lnTo>
                  <a:pt x="141732" y="10668"/>
                </a:lnTo>
                <a:lnTo>
                  <a:pt x="149352" y="15240"/>
                </a:lnTo>
                <a:lnTo>
                  <a:pt x="156972" y="21336"/>
                </a:lnTo>
                <a:lnTo>
                  <a:pt x="164592" y="27432"/>
                </a:lnTo>
                <a:lnTo>
                  <a:pt x="170688" y="33527"/>
                </a:lnTo>
                <a:lnTo>
                  <a:pt x="176784" y="39624"/>
                </a:lnTo>
                <a:lnTo>
                  <a:pt x="181356" y="47244"/>
                </a:lnTo>
                <a:lnTo>
                  <a:pt x="184404" y="54864"/>
                </a:lnTo>
                <a:lnTo>
                  <a:pt x="188976" y="62484"/>
                </a:lnTo>
                <a:lnTo>
                  <a:pt x="190500" y="71627"/>
                </a:lnTo>
                <a:lnTo>
                  <a:pt x="192024" y="80772"/>
                </a:lnTo>
                <a:lnTo>
                  <a:pt x="193548" y="89915"/>
                </a:lnTo>
                <a:lnTo>
                  <a:pt x="192024" y="97536"/>
                </a:lnTo>
                <a:lnTo>
                  <a:pt x="190500" y="108203"/>
                </a:lnTo>
                <a:lnTo>
                  <a:pt x="188976" y="117348"/>
                </a:lnTo>
                <a:lnTo>
                  <a:pt x="184404" y="124968"/>
                </a:lnTo>
                <a:lnTo>
                  <a:pt x="181356" y="132588"/>
                </a:lnTo>
                <a:lnTo>
                  <a:pt x="176784" y="140208"/>
                </a:lnTo>
                <a:lnTo>
                  <a:pt x="170688" y="146303"/>
                </a:lnTo>
                <a:lnTo>
                  <a:pt x="164592" y="153924"/>
                </a:lnTo>
                <a:lnTo>
                  <a:pt x="156972" y="158496"/>
                </a:lnTo>
                <a:lnTo>
                  <a:pt x="149352" y="163068"/>
                </a:lnTo>
                <a:lnTo>
                  <a:pt x="141732" y="169164"/>
                </a:lnTo>
                <a:lnTo>
                  <a:pt x="134112" y="172212"/>
                </a:lnTo>
                <a:lnTo>
                  <a:pt x="124968" y="175260"/>
                </a:lnTo>
                <a:lnTo>
                  <a:pt x="115824" y="176784"/>
                </a:lnTo>
                <a:lnTo>
                  <a:pt x="106680" y="179832"/>
                </a:lnTo>
                <a:lnTo>
                  <a:pt x="86868" y="179832"/>
                </a:lnTo>
                <a:lnTo>
                  <a:pt x="76200" y="176784"/>
                </a:lnTo>
                <a:lnTo>
                  <a:pt x="68580" y="175260"/>
                </a:lnTo>
                <a:lnTo>
                  <a:pt x="57912" y="172212"/>
                </a:lnTo>
                <a:lnTo>
                  <a:pt x="50292" y="169164"/>
                </a:lnTo>
                <a:lnTo>
                  <a:pt x="42672" y="163068"/>
                </a:lnTo>
                <a:lnTo>
                  <a:pt x="35052" y="158496"/>
                </a:lnTo>
                <a:lnTo>
                  <a:pt x="27432" y="153924"/>
                </a:lnTo>
                <a:lnTo>
                  <a:pt x="21336" y="146303"/>
                </a:lnTo>
                <a:lnTo>
                  <a:pt x="16764" y="140208"/>
                </a:lnTo>
                <a:lnTo>
                  <a:pt x="12192" y="132588"/>
                </a:lnTo>
                <a:lnTo>
                  <a:pt x="6096" y="124968"/>
                </a:lnTo>
                <a:lnTo>
                  <a:pt x="4572" y="117348"/>
                </a:lnTo>
                <a:lnTo>
                  <a:pt x="1524" y="108203"/>
                </a:lnTo>
                <a:lnTo>
                  <a:pt x="0" y="97536"/>
                </a:lnTo>
                <a:lnTo>
                  <a:pt x="0" y="89915"/>
                </a:lnTo>
              </a:path>
            </a:pathLst>
          </a:custGeom>
          <a:solidFill>
            <a:schemeClr val="accent6">
              <a:lumMod val="60000"/>
              <a:lumOff val="40000"/>
            </a:schemeClr>
          </a:solidFill>
          <a:ln w="17367"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rgbClr val="000000"/>
          </a:lnRef>
          <a:fillRef idx="0">
            <a:srgbClr val="000000">
              <a:alpha val="0"/>
            </a:srgbClr>
          </a:fillRef>
          <a:effectRef idx="0">
            <a:scrgbClr r="0" g="0" b="0"/>
          </a:effectRef>
          <a:fontRef idx="none"/>
        </p:style>
        <p:txBody>
          <a:bodyPr/>
          <a:lstStyle/>
          <a:p>
            <a:endParaRPr lang="es-MX"/>
          </a:p>
        </p:txBody>
      </p:sp>
      <p:sp>
        <p:nvSpPr>
          <p:cNvPr id="57" name="Shape 7"/>
          <p:cNvSpPr/>
          <p:nvPr/>
        </p:nvSpPr>
        <p:spPr>
          <a:xfrm>
            <a:off x="6477914" y="2761521"/>
            <a:ext cx="180340" cy="168910"/>
          </a:xfrm>
          <a:custGeom>
            <a:avLst/>
            <a:gdLst/>
            <a:ahLst/>
            <a:cxnLst/>
            <a:rect l="0" t="0" r="0" b="0"/>
            <a:pathLst>
              <a:path w="185928" h="173736">
                <a:moveTo>
                  <a:pt x="0" y="173736"/>
                </a:moveTo>
                <a:lnTo>
                  <a:pt x="185928" y="173736"/>
                </a:lnTo>
                <a:lnTo>
                  <a:pt x="185928" y="0"/>
                </a:lnTo>
                <a:lnTo>
                  <a:pt x="0" y="0"/>
                </a:lnTo>
                <a:lnTo>
                  <a:pt x="0" y="173736"/>
                </a:lnTo>
              </a:path>
            </a:pathLst>
          </a:custGeom>
          <a:solidFill>
            <a:schemeClr val="accent2">
              <a:lumMod val="60000"/>
              <a:lumOff val="40000"/>
            </a:schemeClr>
          </a:solidFill>
          <a:ln w="17367"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rgbClr val="000000"/>
          </a:lnRef>
          <a:fillRef idx="0">
            <a:srgbClr val="000000">
              <a:alpha val="0"/>
            </a:srgbClr>
          </a:fillRef>
          <a:effectRef idx="0">
            <a:scrgbClr r="0" g="0" b="0"/>
          </a:effectRef>
          <a:fontRef idx="none"/>
        </p:style>
        <p:txBody>
          <a:bodyPr/>
          <a:lstStyle/>
          <a:p>
            <a:endParaRPr lang="es-MX"/>
          </a:p>
        </p:txBody>
      </p:sp>
      <p:sp>
        <p:nvSpPr>
          <p:cNvPr id="58" name="Extracto 57"/>
          <p:cNvSpPr/>
          <p:nvPr/>
        </p:nvSpPr>
        <p:spPr>
          <a:xfrm rot="10800000" flipH="1">
            <a:off x="6467436" y="3053602"/>
            <a:ext cx="201295" cy="173990"/>
          </a:xfrm>
          <a:prstGeom prst="flowChartExtract">
            <a:avLst/>
          </a:prstGeom>
          <a:solidFill>
            <a:srgbClr val="BB78D6"/>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59" name="Retraso 58"/>
          <p:cNvSpPr/>
          <p:nvPr/>
        </p:nvSpPr>
        <p:spPr>
          <a:xfrm>
            <a:off x="6482041" y="3324468"/>
            <a:ext cx="186690" cy="175895"/>
          </a:xfrm>
          <a:prstGeom prst="flowChartDelay">
            <a:avLst/>
          </a:prstGeom>
          <a:solidFill>
            <a:schemeClr val="bg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6350" indent="-6350" algn="ctr">
              <a:lnSpc>
                <a:spcPct val="107000"/>
              </a:lnSpc>
              <a:spcAft>
                <a:spcPts val="730"/>
              </a:spcAft>
            </a:pPr>
            <a:r>
              <a:rPr lang="es-ES" sz="1200">
                <a:solidFill>
                  <a:srgbClr val="000000"/>
                </a:solidFill>
                <a:effectLst/>
                <a:latin typeface="Times New Roman" panose="02020603050405020304" pitchFamily="18" charset="0"/>
                <a:ea typeface="Times New Roman" panose="02020603050405020304" pitchFamily="18" charset="0"/>
              </a:rPr>
              <a:t> </a:t>
            </a:r>
            <a:endParaRPr lang="es-MX" sz="1200">
              <a:solidFill>
                <a:srgbClr val="000000"/>
              </a:solidFill>
              <a:effectLst/>
              <a:latin typeface="Times New Roman" panose="02020603050405020304" pitchFamily="18" charset="0"/>
              <a:ea typeface="Times New Roman" panose="02020603050405020304" pitchFamily="18" charset="0"/>
            </a:endParaRPr>
          </a:p>
        </p:txBody>
      </p:sp>
      <p:pic>
        <p:nvPicPr>
          <p:cNvPr id="63" name="Imagen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486" y="1141583"/>
            <a:ext cx="4278453" cy="3286458"/>
          </a:xfrm>
          <a:prstGeom prst="rect">
            <a:avLst/>
          </a:prstGeom>
          <a:ln w="38100" cap="sq">
            <a:solidFill>
              <a:schemeClr val="accent5">
                <a:lumMod val="50000"/>
              </a:schemeClr>
            </a:solidFill>
            <a:prstDash val="solid"/>
            <a:miter lim="800000"/>
          </a:ln>
          <a:effectLst>
            <a:outerShdw blurRad="50800" dist="38100" dir="2700000" algn="tl" rotWithShape="0">
              <a:srgbClr val="000000">
                <a:alpha val="43000"/>
              </a:srgbClr>
            </a:outerShdw>
          </a:effectLst>
        </p:spPr>
      </p:pic>
      <p:sp>
        <p:nvSpPr>
          <p:cNvPr id="64" name="Flecha derecha 63"/>
          <p:cNvSpPr/>
          <p:nvPr/>
        </p:nvSpPr>
        <p:spPr>
          <a:xfrm>
            <a:off x="5300620" y="2542496"/>
            <a:ext cx="678014" cy="484632"/>
          </a:xfrm>
          <a:prstGeom prst="rightArrow">
            <a:avLst/>
          </a:prstGeom>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9152459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724514" y="336991"/>
            <a:ext cx="7682474" cy="33855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1600" b="1" dirty="0" smtClean="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Diagrama de actividades de proceso – control de ingreso/salida de materiales(actual)</a:t>
            </a:r>
            <a:endParaRPr lang="es-MX" sz="1600" b="1" dirty="0">
              <a:ln/>
              <a:solidFill>
                <a:schemeClr val="bg2">
                  <a:lumMod val="25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endParaRPr>
          </a:p>
        </p:txBody>
      </p:sp>
      <p:graphicFrame>
        <p:nvGraphicFramePr>
          <p:cNvPr id="6" name="Tabla 5"/>
          <p:cNvGraphicFramePr>
            <a:graphicFrameLocks noGrp="1"/>
          </p:cNvGraphicFramePr>
          <p:nvPr>
            <p:extLst>
              <p:ext uri="{D42A27DB-BD31-4B8C-83A1-F6EECF244321}">
                <p14:modId xmlns:p14="http://schemas.microsoft.com/office/powerpoint/2010/main" val="2124301991"/>
              </p:ext>
            </p:extLst>
          </p:nvPr>
        </p:nvGraphicFramePr>
        <p:xfrm>
          <a:off x="189694" y="773022"/>
          <a:ext cx="8752115" cy="3571588"/>
        </p:xfrm>
        <a:graphic>
          <a:graphicData uri="http://schemas.openxmlformats.org/drawingml/2006/table">
            <a:tbl>
              <a:tblPr>
                <a:tableStyleId>{5C22544A-7EE6-4342-B048-85BDC9FD1C3A}</a:tableStyleId>
              </a:tblPr>
              <a:tblGrid>
                <a:gridCol w="4529705">
                  <a:extLst>
                    <a:ext uri="{9D8B030D-6E8A-4147-A177-3AD203B41FA5}">
                      <a16:colId xmlns:a16="http://schemas.microsoft.com/office/drawing/2014/main" val="4213313023"/>
                    </a:ext>
                  </a:extLst>
                </a:gridCol>
                <a:gridCol w="686070">
                  <a:extLst>
                    <a:ext uri="{9D8B030D-6E8A-4147-A177-3AD203B41FA5}">
                      <a16:colId xmlns:a16="http://schemas.microsoft.com/office/drawing/2014/main" val="3474024772"/>
                    </a:ext>
                  </a:extLst>
                </a:gridCol>
                <a:gridCol w="506085">
                  <a:extLst>
                    <a:ext uri="{9D8B030D-6E8A-4147-A177-3AD203B41FA5}">
                      <a16:colId xmlns:a16="http://schemas.microsoft.com/office/drawing/2014/main" val="4042817655"/>
                    </a:ext>
                  </a:extLst>
                </a:gridCol>
                <a:gridCol w="486987">
                  <a:extLst>
                    <a:ext uri="{9D8B030D-6E8A-4147-A177-3AD203B41FA5}">
                      <a16:colId xmlns:a16="http://schemas.microsoft.com/office/drawing/2014/main" val="1055148238"/>
                    </a:ext>
                  </a:extLst>
                </a:gridCol>
                <a:gridCol w="427086">
                  <a:extLst>
                    <a:ext uri="{9D8B030D-6E8A-4147-A177-3AD203B41FA5}">
                      <a16:colId xmlns:a16="http://schemas.microsoft.com/office/drawing/2014/main" val="307991432"/>
                    </a:ext>
                  </a:extLst>
                </a:gridCol>
                <a:gridCol w="467464">
                  <a:extLst>
                    <a:ext uri="{9D8B030D-6E8A-4147-A177-3AD203B41FA5}">
                      <a16:colId xmlns:a16="http://schemas.microsoft.com/office/drawing/2014/main" val="1984710319"/>
                    </a:ext>
                  </a:extLst>
                </a:gridCol>
                <a:gridCol w="420810">
                  <a:extLst>
                    <a:ext uri="{9D8B030D-6E8A-4147-A177-3AD203B41FA5}">
                      <a16:colId xmlns:a16="http://schemas.microsoft.com/office/drawing/2014/main" val="2792673607"/>
                    </a:ext>
                  </a:extLst>
                </a:gridCol>
                <a:gridCol w="608668">
                  <a:extLst>
                    <a:ext uri="{9D8B030D-6E8A-4147-A177-3AD203B41FA5}">
                      <a16:colId xmlns:a16="http://schemas.microsoft.com/office/drawing/2014/main" val="1983108017"/>
                    </a:ext>
                  </a:extLst>
                </a:gridCol>
                <a:gridCol w="619240">
                  <a:extLst>
                    <a:ext uri="{9D8B030D-6E8A-4147-A177-3AD203B41FA5}">
                      <a16:colId xmlns:a16="http://schemas.microsoft.com/office/drawing/2014/main" val="3642888113"/>
                    </a:ext>
                  </a:extLst>
                </a:gridCol>
              </a:tblGrid>
              <a:tr h="185451">
                <a:tc gridSpan="9">
                  <a:txBody>
                    <a:bodyPr/>
                    <a:lstStyle/>
                    <a:p>
                      <a:pPr algn="ctr" fontAlgn="ctr"/>
                      <a:r>
                        <a:rPr lang="es-PE" sz="1200" b="1" u="none" strike="noStrike" dirty="0">
                          <a:effectLst/>
                          <a:latin typeface="Times New Roman" panose="02020603050405020304" pitchFamily="18" charset="0"/>
                          <a:cs typeface="Times New Roman" panose="02020603050405020304" pitchFamily="18" charset="0"/>
                        </a:rPr>
                        <a:t>Cursograma  analítico(DAP)</a:t>
                      </a:r>
                      <a:endParaRPr lang="es-MX"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4053911235"/>
                  </a:ext>
                </a:extLst>
              </a:tr>
              <a:tr h="150396">
                <a:tc gridSpan="3">
                  <a:txBody>
                    <a:bodyPr/>
                    <a:lstStyle/>
                    <a:p>
                      <a:pPr algn="l" fontAlgn="ctr"/>
                      <a:r>
                        <a:rPr lang="es-PE" sz="1050" b="1" u="none" strike="noStrike" dirty="0">
                          <a:effectLst/>
                          <a:latin typeface="Times New Roman" panose="02020603050405020304" pitchFamily="18" charset="0"/>
                          <a:cs typeface="Times New Roman" panose="02020603050405020304" pitchFamily="18" charset="0"/>
                        </a:rPr>
                        <a:t>Diagrama Nº:      01                   Hoja Nº:   1</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gridSpan="6">
                  <a:txBody>
                    <a:bodyPr/>
                    <a:lstStyle/>
                    <a:p>
                      <a:pPr algn="ctr" fontAlgn="ctr"/>
                      <a:r>
                        <a:rPr lang="es-PE" sz="1050" b="1" u="none" strike="noStrike" dirty="0">
                          <a:effectLst/>
                          <a:latin typeface="Times New Roman" panose="02020603050405020304" pitchFamily="18" charset="0"/>
                          <a:cs typeface="Times New Roman" panose="02020603050405020304" pitchFamily="18" charset="0"/>
                        </a:rPr>
                        <a:t>Resumen</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032759953"/>
                  </a:ext>
                </a:extLst>
              </a:tr>
              <a:tr h="190190">
                <a:tc rowSpan="3" gridSpan="3">
                  <a:txBody>
                    <a:bodyPr/>
                    <a:lstStyle/>
                    <a:p>
                      <a:pPr algn="l" fontAlgn="ctr"/>
                      <a:r>
                        <a:rPr lang="es-PE" sz="800" b="1" u="none" strike="noStrike" dirty="0">
                          <a:effectLst/>
                          <a:latin typeface="Times New Roman" panose="02020603050405020304" pitchFamily="18" charset="0"/>
                          <a:cs typeface="Times New Roman" panose="02020603050405020304" pitchFamily="18" charset="0"/>
                        </a:rPr>
                        <a:t>Objeto:</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hMerge="1">
                  <a:txBody>
                    <a:bodyPr/>
                    <a:lstStyle/>
                    <a:p>
                      <a:endParaRPr lang="es-MX"/>
                    </a:p>
                  </a:txBody>
                  <a:tcPr/>
                </a:tc>
                <a:tc rowSpan="3" hMerge="1">
                  <a:txBody>
                    <a:bodyPr/>
                    <a:lstStyle/>
                    <a:p>
                      <a:endParaRPr lang="es-MX"/>
                    </a:p>
                  </a:txBody>
                  <a:tcPr/>
                </a:tc>
                <a:tc gridSpan="3">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Actividad</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s-MX"/>
                    </a:p>
                  </a:txBody>
                  <a:tcPr/>
                </a:tc>
                <a:tc hMerge="1">
                  <a:txBody>
                    <a:bodyPr/>
                    <a:lstStyle/>
                    <a:p>
                      <a:endParaRPr lang="es-MX"/>
                    </a:p>
                  </a:txBody>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Actual</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Propuesto</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Economía</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977449001"/>
                  </a:ext>
                </a:extLst>
              </a:tr>
              <a:tr h="156921">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algn="l" fontAlgn="ctr"/>
                      <a:r>
                        <a:rPr lang="es-PE" sz="800" b="1" u="none" strike="noStrike" dirty="0">
                          <a:effectLst/>
                          <a:latin typeface="Times New Roman" panose="02020603050405020304" pitchFamily="18" charset="0"/>
                          <a:cs typeface="Times New Roman" panose="02020603050405020304" pitchFamily="18" charset="0"/>
                        </a:rPr>
                        <a:t>Operación</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3</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9">
                  <a:txBody>
                    <a:bodyPr/>
                    <a:lstStyle/>
                    <a:p>
                      <a:pPr algn="l" fontAlgn="ctr"/>
                      <a:r>
                        <a:rPr lang="es-PE" sz="600" u="none" strike="noStrike" dirty="0">
                          <a:effectLst/>
                          <a:latin typeface="Times New Roman" panose="02020603050405020304" pitchFamily="18" charset="0"/>
                          <a:cs typeface="Times New Roman" panose="02020603050405020304" pitchFamily="18" charset="0"/>
                        </a:rPr>
                        <a:t> </a:t>
                      </a:r>
                      <a:endParaRPr lang="es-MX" sz="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rowSpan="9">
                  <a:txBody>
                    <a:bodyPr/>
                    <a:lstStyle/>
                    <a:p>
                      <a:pPr algn="ctr" fontAlgn="ctr"/>
                      <a:r>
                        <a:rPr lang="es-PE" sz="700" u="none" strike="noStrike" dirty="0">
                          <a:effectLst/>
                          <a:latin typeface="Times New Roman" panose="02020603050405020304" pitchFamily="18" charset="0"/>
                          <a:cs typeface="Times New Roman" panose="02020603050405020304" pitchFamily="18" charset="0"/>
                        </a:rPr>
                        <a:t> </a:t>
                      </a:r>
                      <a:endParaRPr lang="es-MX" sz="7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val="10547745"/>
                  </a:ext>
                </a:extLst>
              </a:tr>
              <a:tr h="156921">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algn="l" fontAlgn="ctr"/>
                      <a:r>
                        <a:rPr lang="es-PE" sz="800" b="1" u="none" strike="noStrike">
                          <a:effectLst/>
                          <a:latin typeface="Times New Roman" panose="02020603050405020304" pitchFamily="18" charset="0"/>
                          <a:cs typeface="Times New Roman" panose="02020603050405020304" pitchFamily="18" charset="0"/>
                        </a:rPr>
                        <a:t>Transporte</a:t>
                      </a:r>
                      <a:endParaRPr lang="es-MX" sz="800" b="1"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0</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158249692"/>
                  </a:ext>
                </a:extLst>
              </a:tr>
              <a:tr h="156921">
                <a:tc rowSpan="3" gridSpan="3">
                  <a:txBody>
                    <a:bodyPr/>
                    <a:lstStyle/>
                    <a:p>
                      <a:pPr algn="l" fontAlgn="ctr"/>
                      <a:r>
                        <a:rPr lang="es-PE" sz="800" b="1" u="none" strike="noStrike" dirty="0">
                          <a:effectLst/>
                          <a:latin typeface="Times New Roman" panose="02020603050405020304" pitchFamily="18" charset="0"/>
                          <a:cs typeface="Times New Roman" panose="02020603050405020304" pitchFamily="18" charset="0"/>
                        </a:rPr>
                        <a:t>Actividad: </a:t>
                      </a:r>
                      <a:r>
                        <a:rPr lang="es-PE" sz="800" u="none" strike="noStrike" dirty="0">
                          <a:effectLst/>
                          <a:latin typeface="Times New Roman" panose="02020603050405020304" pitchFamily="18" charset="0"/>
                          <a:cs typeface="Times New Roman" panose="02020603050405020304" pitchFamily="18" charset="0"/>
                        </a:rPr>
                        <a:t>Ingreso/Salida de materiales</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hMerge="1">
                  <a:txBody>
                    <a:bodyPr/>
                    <a:lstStyle/>
                    <a:p>
                      <a:endParaRPr lang="es-MX"/>
                    </a:p>
                  </a:txBody>
                  <a:tcPr/>
                </a:tc>
                <a:tc rowSpan="3" hMerge="1">
                  <a:txBody>
                    <a:bodyPr/>
                    <a:lstStyle/>
                    <a:p>
                      <a:endParaRPr lang="es-MX"/>
                    </a:p>
                  </a:txBody>
                  <a:tcPr/>
                </a:tc>
                <a:tc gridSpan="3">
                  <a:txBody>
                    <a:bodyPr/>
                    <a:lstStyle/>
                    <a:p>
                      <a:pPr algn="l" fontAlgn="ctr"/>
                      <a:r>
                        <a:rPr lang="es-PE" sz="800" b="1" u="none" strike="noStrike">
                          <a:effectLst/>
                          <a:latin typeface="Times New Roman" panose="02020603050405020304" pitchFamily="18" charset="0"/>
                          <a:cs typeface="Times New Roman" panose="02020603050405020304" pitchFamily="18" charset="0"/>
                        </a:rPr>
                        <a:t>Espera</a:t>
                      </a:r>
                      <a:endParaRPr lang="es-MX" sz="800" b="1"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1</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1373073969"/>
                  </a:ext>
                </a:extLst>
              </a:tr>
              <a:tr h="149788">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algn="l" fontAlgn="ctr"/>
                      <a:r>
                        <a:rPr lang="es-PE" sz="800" b="1" u="none" strike="noStrike">
                          <a:effectLst/>
                          <a:latin typeface="Times New Roman" panose="02020603050405020304" pitchFamily="18" charset="0"/>
                          <a:cs typeface="Times New Roman" panose="02020603050405020304" pitchFamily="18" charset="0"/>
                        </a:rPr>
                        <a:t>Inspección</a:t>
                      </a:r>
                      <a:endParaRPr lang="es-MX" sz="800" b="1"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2</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644477644"/>
                  </a:ext>
                </a:extLst>
              </a:tr>
              <a:tr h="149788">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algn="l" fontAlgn="ctr"/>
                      <a:r>
                        <a:rPr lang="es-PE" sz="800" b="1" u="none" strike="noStrike">
                          <a:effectLst/>
                          <a:latin typeface="Times New Roman" panose="02020603050405020304" pitchFamily="18" charset="0"/>
                          <a:cs typeface="Times New Roman" panose="02020603050405020304" pitchFamily="18" charset="0"/>
                        </a:rPr>
                        <a:t>Almacenamiento</a:t>
                      </a:r>
                      <a:endParaRPr lang="es-MX" sz="800" b="1"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1</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4153292172"/>
                  </a:ext>
                </a:extLst>
              </a:tr>
              <a:tr h="149788">
                <a:tc gridSpan="3">
                  <a:txBody>
                    <a:bodyPr/>
                    <a:lstStyle/>
                    <a:p>
                      <a:pPr algn="l" fontAlgn="ctr"/>
                      <a:r>
                        <a:rPr lang="es-PE" sz="800" b="1" u="none" strike="noStrike" dirty="0" smtClean="0">
                          <a:effectLst/>
                          <a:latin typeface="Times New Roman" panose="02020603050405020304" pitchFamily="18" charset="0"/>
                          <a:cs typeface="Times New Roman" panose="02020603050405020304" pitchFamily="18" charset="0"/>
                        </a:rPr>
                        <a:t>Método:  </a:t>
                      </a:r>
                      <a:r>
                        <a:rPr lang="es-PE" sz="800" u="none" strike="noStrike" dirty="0" smtClean="0">
                          <a:effectLst/>
                          <a:latin typeface="Times New Roman" panose="02020603050405020304" pitchFamily="18" charset="0"/>
                          <a:cs typeface="Times New Roman" panose="02020603050405020304" pitchFamily="18" charset="0"/>
                        </a:rPr>
                        <a:t>Actual</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gridSpan="3">
                  <a:txBody>
                    <a:bodyPr/>
                    <a:lstStyle/>
                    <a:p>
                      <a:pPr algn="l" fontAlgn="ctr"/>
                      <a:r>
                        <a:rPr lang="es-PE" sz="800" b="1" u="none" strike="noStrike" dirty="0">
                          <a:effectLst/>
                          <a:latin typeface="Times New Roman" panose="02020603050405020304" pitchFamily="18" charset="0"/>
                          <a:cs typeface="Times New Roman" panose="02020603050405020304" pitchFamily="18" charset="0"/>
                        </a:rPr>
                        <a:t>Operación/Inspección</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0</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619613030"/>
                  </a:ext>
                </a:extLst>
              </a:tr>
              <a:tr h="149788">
                <a:tc gridSpan="3">
                  <a:txBody>
                    <a:bodyPr/>
                    <a:lstStyle/>
                    <a:p>
                      <a:pPr algn="l" fontAlgn="ctr"/>
                      <a:r>
                        <a:rPr lang="es-PE" sz="800" b="1" u="none" strike="noStrike" dirty="0">
                          <a:effectLst/>
                          <a:latin typeface="Times New Roman" panose="02020603050405020304" pitchFamily="18" charset="0"/>
                          <a:cs typeface="Times New Roman" panose="02020603050405020304" pitchFamily="18" charset="0"/>
                        </a:rPr>
                        <a:t>Lugar: </a:t>
                      </a:r>
                      <a:r>
                        <a:rPr lang="es-PE" sz="800" u="none" strike="noStrike" dirty="0">
                          <a:effectLst/>
                          <a:latin typeface="Times New Roman" panose="02020603050405020304" pitchFamily="18" charset="0"/>
                          <a:cs typeface="Times New Roman" panose="02020603050405020304" pitchFamily="18" charset="0"/>
                        </a:rPr>
                        <a:t>Almacén</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gridSpan="3">
                  <a:txBody>
                    <a:bodyPr/>
                    <a:lstStyle/>
                    <a:p>
                      <a:pPr algn="l" fontAlgn="ctr"/>
                      <a:r>
                        <a:rPr lang="es-PE" sz="800" b="1" u="none" strike="noStrike">
                          <a:effectLst/>
                          <a:latin typeface="Times New Roman" panose="02020603050405020304" pitchFamily="18" charset="0"/>
                          <a:cs typeface="Times New Roman" panose="02020603050405020304" pitchFamily="18" charset="0"/>
                        </a:rPr>
                        <a:t>Distancia(m)</a:t>
                      </a:r>
                      <a:endParaRPr lang="es-MX" sz="800" b="1"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a:txBody>
                    <a:bodyPr/>
                    <a:lstStyle/>
                    <a:p>
                      <a:pPr algn="l" fontAlgn="ctr"/>
                      <a:r>
                        <a:rPr lang="es-MX"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843582915"/>
                  </a:ext>
                </a:extLst>
              </a:tr>
              <a:tr h="149788">
                <a:tc rowSpan="2" gridSpan="3">
                  <a:txBody>
                    <a:bodyPr/>
                    <a:lstStyle/>
                    <a:p>
                      <a:pPr algn="l" fontAlgn="ctr"/>
                      <a:r>
                        <a:rPr lang="es-PE" sz="800" u="none" strike="noStrike" dirty="0">
                          <a:effectLst/>
                          <a:latin typeface="Times New Roman" panose="02020603050405020304" pitchFamily="18" charset="0"/>
                          <a:cs typeface="Times New Roman" panose="02020603050405020304" pitchFamily="18" charset="0"/>
                        </a:rPr>
                        <a:t>Operario:                                     Ficha Número:</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s-MX"/>
                    </a:p>
                  </a:txBody>
                  <a:tcPr/>
                </a:tc>
                <a:tc rowSpan="2" hMerge="1">
                  <a:txBody>
                    <a:bodyPr/>
                    <a:lstStyle/>
                    <a:p>
                      <a:endParaRPr lang="es-MX"/>
                    </a:p>
                  </a:txBody>
                  <a:tcPr/>
                </a:tc>
                <a:tc gridSpan="3">
                  <a:txBody>
                    <a:bodyPr/>
                    <a:lstStyle/>
                    <a:p>
                      <a:pPr algn="l" fontAlgn="ctr"/>
                      <a:r>
                        <a:rPr lang="es-PE" sz="800" b="1" u="none" strike="noStrike">
                          <a:effectLst/>
                          <a:latin typeface="Times New Roman" panose="02020603050405020304" pitchFamily="18" charset="0"/>
                          <a:cs typeface="Times New Roman" panose="02020603050405020304" pitchFamily="18" charset="0"/>
                        </a:rPr>
                        <a:t>Cantidad:</a:t>
                      </a:r>
                      <a:endParaRPr lang="es-MX" sz="800" b="1"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7</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764566813"/>
                  </a:ext>
                </a:extLst>
              </a:tr>
              <a:tr h="111090">
                <a:tc gridSpan="3" vMerge="1">
                  <a:txBody>
                    <a:bodyPr/>
                    <a:lstStyle/>
                    <a:p>
                      <a:endParaRPr lang="es-MX"/>
                    </a:p>
                  </a:txBody>
                  <a:tcPr/>
                </a:tc>
                <a:tc hMerge="1" vMerge="1">
                  <a:txBody>
                    <a:bodyPr/>
                    <a:lstStyle/>
                    <a:p>
                      <a:endParaRPr lang="es-MX"/>
                    </a:p>
                  </a:txBody>
                  <a:tcPr/>
                </a:tc>
                <a:tc hMerge="1" vMerge="1">
                  <a:txBody>
                    <a:bodyPr/>
                    <a:lstStyle/>
                    <a:p>
                      <a:endParaRPr lang="es-MX"/>
                    </a:p>
                  </a:txBody>
                  <a:tcPr/>
                </a:tc>
                <a:tc gridSpan="3">
                  <a:txBody>
                    <a:bodyPr/>
                    <a:lstStyle/>
                    <a:p>
                      <a:pPr algn="l" fontAlgn="ctr"/>
                      <a:r>
                        <a:rPr lang="es-PE" sz="800" b="1" u="none" strike="noStrike" dirty="0">
                          <a:effectLst/>
                          <a:latin typeface="Times New Roman" panose="02020603050405020304" pitchFamily="18" charset="0"/>
                          <a:cs typeface="Times New Roman" panose="02020603050405020304" pitchFamily="18" charset="0"/>
                        </a:rPr>
                        <a:t>Tiempo</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tc hMerge="1">
                  <a:txBody>
                    <a:bodyPr/>
                    <a:lstStyle/>
                    <a:p>
                      <a:endParaRPr lang="es-MX"/>
                    </a:p>
                  </a:txBody>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33</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444999729"/>
                  </a:ext>
                </a:extLst>
              </a:tr>
              <a:tr h="271160">
                <a:tc>
                  <a:txBody>
                    <a:bodyPr/>
                    <a:lstStyle/>
                    <a:p>
                      <a:pPr algn="ctr" fontAlgn="ctr"/>
                      <a:r>
                        <a:rPr lang="es-PE" sz="1050" b="1" u="none" strike="noStrike" dirty="0">
                          <a:effectLst/>
                          <a:latin typeface="Times New Roman" panose="02020603050405020304" pitchFamily="18" charset="0"/>
                          <a:cs typeface="Times New Roman" panose="02020603050405020304" pitchFamily="18" charset="0"/>
                        </a:rPr>
                        <a:t>Descripción</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fontAlgn="ctr"/>
                      <a:r>
                        <a:rPr lang="es-MX" sz="1050" b="1" u="none" strike="noStrike" dirty="0">
                          <a:effectLst/>
                          <a:latin typeface="Times New Roman" panose="02020603050405020304" pitchFamily="18" charset="0"/>
                          <a:cs typeface="Times New Roman" panose="02020603050405020304" pitchFamily="18" charset="0"/>
                        </a:rPr>
                        <a:t>Tiempo</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l" fontAlgn="ctr"/>
                      <a:r>
                        <a:rPr lang="es-MX" sz="1050" b="1" u="none" strike="noStrike" dirty="0">
                          <a:effectLst/>
                          <a:latin typeface="Times New Roman" panose="02020603050405020304" pitchFamily="18" charset="0"/>
                          <a:cs typeface="Times New Roman" panose="02020603050405020304" pitchFamily="18" charset="0"/>
                        </a:rPr>
                        <a:t> </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l" fontAlgn="ctr"/>
                      <a:r>
                        <a:rPr lang="es-MX" sz="1050" b="1" u="none" strike="noStrike" dirty="0">
                          <a:effectLst/>
                          <a:latin typeface="Times New Roman" panose="02020603050405020304" pitchFamily="18" charset="0"/>
                          <a:cs typeface="Times New Roman" panose="02020603050405020304" pitchFamily="18" charset="0"/>
                        </a:rPr>
                        <a:t> </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l" fontAlgn="ctr"/>
                      <a:r>
                        <a:rPr lang="es-MX" sz="1050" b="1" u="none" strike="noStrike" dirty="0">
                          <a:effectLst/>
                          <a:latin typeface="Times New Roman" panose="02020603050405020304" pitchFamily="18" charset="0"/>
                          <a:cs typeface="Times New Roman" panose="02020603050405020304" pitchFamily="18" charset="0"/>
                        </a:rPr>
                        <a:t> </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l" fontAlgn="ctr"/>
                      <a:r>
                        <a:rPr lang="es-MX" sz="1050" b="1" u="none" strike="noStrike" dirty="0">
                          <a:effectLst/>
                          <a:latin typeface="Times New Roman" panose="02020603050405020304" pitchFamily="18" charset="0"/>
                          <a:cs typeface="Times New Roman" panose="02020603050405020304" pitchFamily="18" charset="0"/>
                        </a:rPr>
                        <a:t> </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l" fontAlgn="ctr"/>
                      <a:r>
                        <a:rPr lang="es-MX" sz="1050" b="1" u="none" strike="noStrike" dirty="0">
                          <a:effectLst/>
                          <a:latin typeface="Times New Roman" panose="02020603050405020304" pitchFamily="18" charset="0"/>
                          <a:cs typeface="Times New Roman" panose="02020603050405020304" pitchFamily="18" charset="0"/>
                        </a:rPr>
                        <a:t> </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gridSpan="2">
                  <a:txBody>
                    <a:bodyPr/>
                    <a:lstStyle/>
                    <a:p>
                      <a:pPr algn="ctr" fontAlgn="ctr"/>
                      <a:r>
                        <a:rPr lang="es-PE" sz="1050" b="1" u="none" strike="noStrike" dirty="0">
                          <a:effectLst/>
                          <a:latin typeface="Times New Roman" panose="02020603050405020304" pitchFamily="18" charset="0"/>
                          <a:cs typeface="Times New Roman" panose="02020603050405020304" pitchFamily="18" charset="0"/>
                        </a:rPr>
                        <a:t>Observación</a:t>
                      </a:r>
                      <a:endParaRPr lang="es-MX" sz="105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s-MX"/>
                    </a:p>
                  </a:txBody>
                  <a:tcPr/>
                </a:tc>
                <a:extLst>
                  <a:ext uri="{0D108BD9-81ED-4DB2-BD59-A6C34878D82A}">
                    <a16:rowId xmlns:a16="http://schemas.microsoft.com/office/drawing/2014/main" val="1704982196"/>
                  </a:ext>
                </a:extLst>
              </a:tr>
              <a:tr h="179145">
                <a:tc>
                  <a:txBody>
                    <a:bodyPr/>
                    <a:lstStyle/>
                    <a:p>
                      <a:pPr algn="l" fontAlgn="ctr"/>
                      <a:r>
                        <a:rPr lang="es-PE" sz="800" u="none" strike="noStrike" dirty="0">
                          <a:effectLst/>
                          <a:latin typeface="Times New Roman" panose="02020603050405020304" pitchFamily="18" charset="0"/>
                          <a:cs typeface="Times New Roman" panose="02020603050405020304" pitchFamily="18" charset="0"/>
                        </a:rPr>
                        <a:t>Personal recibe la orden a registrar(ingreso/salida).</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2 minutos</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s-MX"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s-MX"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extLst>
                  <a:ext uri="{0D108BD9-81ED-4DB2-BD59-A6C34878D82A}">
                    <a16:rowId xmlns:a16="http://schemas.microsoft.com/office/drawing/2014/main" val="1688601063"/>
                  </a:ext>
                </a:extLst>
              </a:tr>
              <a:tr h="202289">
                <a:tc>
                  <a:txBody>
                    <a:bodyPr/>
                    <a:lstStyle/>
                    <a:p>
                      <a:pPr algn="l" fontAlgn="ctr"/>
                      <a:r>
                        <a:rPr lang="es-PE" sz="800" u="none" strike="noStrike">
                          <a:effectLst/>
                          <a:latin typeface="Times New Roman" panose="02020603050405020304" pitchFamily="18" charset="0"/>
                          <a:cs typeface="Times New Roman" panose="02020603050405020304" pitchFamily="18" charset="0"/>
                        </a:rPr>
                        <a:t>Preparación de los útiles para realizar el registro(manual).</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3 minutos</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s-MX"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extLst>
                  <a:ext uri="{0D108BD9-81ED-4DB2-BD59-A6C34878D82A}">
                    <a16:rowId xmlns:a16="http://schemas.microsoft.com/office/drawing/2014/main" val="3988706015"/>
                  </a:ext>
                </a:extLst>
              </a:tr>
              <a:tr h="156921">
                <a:tc>
                  <a:txBody>
                    <a:bodyPr/>
                    <a:lstStyle/>
                    <a:p>
                      <a:pPr algn="l" fontAlgn="ctr"/>
                      <a:r>
                        <a:rPr lang="es-MX" sz="800" u="none" strike="noStrike">
                          <a:effectLst/>
                          <a:latin typeface="Times New Roman" panose="02020603050405020304" pitchFamily="18" charset="0"/>
                          <a:cs typeface="Times New Roman" panose="02020603050405020304" pitchFamily="18" charset="0"/>
                        </a:rPr>
                        <a:t>Rellenar el formulario dependiendo la operación a realizar (Datos ingresados a una hoja bond).</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7 minutos</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s-MX"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extLst>
                  <a:ext uri="{0D108BD9-81ED-4DB2-BD59-A6C34878D82A}">
                    <a16:rowId xmlns:a16="http://schemas.microsoft.com/office/drawing/2014/main" val="2551378120"/>
                  </a:ext>
                </a:extLst>
              </a:tr>
              <a:tr h="170186">
                <a:tc>
                  <a:txBody>
                    <a:bodyPr/>
                    <a:lstStyle/>
                    <a:p>
                      <a:pPr algn="l" fontAlgn="ctr"/>
                      <a:r>
                        <a:rPr lang="es-MX" sz="800" u="none" strike="noStrike">
                          <a:effectLst/>
                          <a:latin typeface="Times New Roman" panose="02020603050405020304" pitchFamily="18" charset="0"/>
                          <a:cs typeface="Times New Roman" panose="02020603050405020304" pitchFamily="18" charset="0"/>
                        </a:rPr>
                        <a:t>El personal inspecciona que los datos escritos estén correctos.</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5 minutos</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s-MX"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extLst>
                  <a:ext uri="{0D108BD9-81ED-4DB2-BD59-A6C34878D82A}">
                    <a16:rowId xmlns:a16="http://schemas.microsoft.com/office/drawing/2014/main" val="3216215620"/>
                  </a:ext>
                </a:extLst>
              </a:tr>
              <a:tr h="229174">
                <a:tc>
                  <a:txBody>
                    <a:bodyPr/>
                    <a:lstStyle/>
                    <a:p>
                      <a:pPr algn="l" fontAlgn="ctr"/>
                      <a:r>
                        <a:rPr lang="es-MX" sz="800" u="none" strike="noStrike">
                          <a:effectLst/>
                          <a:latin typeface="Times New Roman" panose="02020603050405020304" pitchFamily="18" charset="0"/>
                          <a:cs typeface="Times New Roman" panose="02020603050405020304" pitchFamily="18" charset="0"/>
                        </a:rPr>
                        <a:t>Se escribe la guía de remisión en caso que el proceso sea una “salida” o una nota de entrada en caso de “ingreso” de materiales.</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5 minutos</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s-MX"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extLst>
                  <a:ext uri="{0D108BD9-81ED-4DB2-BD59-A6C34878D82A}">
                    <a16:rowId xmlns:a16="http://schemas.microsoft.com/office/drawing/2014/main" val="51299682"/>
                  </a:ext>
                </a:extLst>
              </a:tr>
              <a:tr h="156921">
                <a:tc>
                  <a:txBody>
                    <a:bodyPr/>
                    <a:lstStyle/>
                    <a:p>
                      <a:pPr algn="l" fontAlgn="ctr"/>
                      <a:r>
                        <a:rPr lang="es-MX" sz="800" u="none" strike="noStrike" dirty="0">
                          <a:effectLst/>
                          <a:latin typeface="Times New Roman" panose="02020603050405020304" pitchFamily="18" charset="0"/>
                          <a:cs typeface="Times New Roman" panose="02020603050405020304" pitchFamily="18" charset="0"/>
                        </a:rPr>
                        <a:t>El personal inspecciona los documentos emitidos.</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3 minutos</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s-MX"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extLst>
                  <a:ext uri="{0D108BD9-81ED-4DB2-BD59-A6C34878D82A}">
                    <a16:rowId xmlns:a16="http://schemas.microsoft.com/office/drawing/2014/main" val="1545341780"/>
                  </a:ext>
                </a:extLst>
              </a:tr>
              <a:tr h="156921">
                <a:tc>
                  <a:txBody>
                    <a:bodyPr/>
                    <a:lstStyle/>
                    <a:p>
                      <a:pPr algn="l" fontAlgn="ctr"/>
                      <a:r>
                        <a:rPr lang="es-MX" sz="800" u="none" strike="noStrike" dirty="0">
                          <a:effectLst/>
                          <a:latin typeface="Times New Roman" panose="02020603050405020304" pitchFamily="18" charset="0"/>
                          <a:cs typeface="Times New Roman" panose="02020603050405020304" pitchFamily="18" charset="0"/>
                        </a:rPr>
                        <a:t>El documento original se almacena en el folder de “Ingresos//Salidas”.</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8 minutos</a:t>
                      </a:r>
                      <a:endParaRPr lang="es-MX" sz="8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a:effectLst/>
                          <a:latin typeface="Times New Roman" panose="02020603050405020304" pitchFamily="18" charset="0"/>
                          <a:cs typeface="Times New Roman" panose="02020603050405020304" pitchFamily="18" charset="0"/>
                        </a:rPr>
                        <a:t> </a:t>
                      </a:r>
                      <a:endParaRPr lang="es-MX" sz="800" b="0" i="0" u="none" strike="noStrike">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s-MX"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fontAlgn="ctr"/>
                      <a:r>
                        <a:rPr lang="es-PE" sz="800" u="none" strike="noStrike" dirty="0">
                          <a:effectLst/>
                          <a:latin typeface="Times New Roman" panose="02020603050405020304" pitchFamily="18" charset="0"/>
                          <a:cs typeface="Times New Roman" panose="02020603050405020304" pitchFamily="18" charset="0"/>
                        </a:rPr>
                        <a:t> </a:t>
                      </a:r>
                      <a:endParaRPr lang="es-MX" sz="800" b="0" i="0" u="none" strike="noStrike" dirty="0">
                        <a:solidFill>
                          <a:srgbClr val="00206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extLst>
                  <a:ext uri="{0D108BD9-81ED-4DB2-BD59-A6C34878D82A}">
                    <a16:rowId xmlns:a16="http://schemas.microsoft.com/office/drawing/2014/main" val="1879494132"/>
                  </a:ext>
                </a:extLst>
              </a:tr>
              <a:tr h="156921">
                <a:tc>
                  <a:txBody>
                    <a:bodyPr/>
                    <a:lstStyle/>
                    <a:p>
                      <a:pPr algn="r" fontAlgn="ctr"/>
                      <a:r>
                        <a:rPr lang="es-PE" sz="800" b="1" u="none" strike="noStrike" dirty="0" smtClean="0">
                          <a:effectLst/>
                          <a:latin typeface="Times New Roman" panose="02020603050405020304" pitchFamily="18" charset="0"/>
                          <a:cs typeface="Times New Roman" panose="02020603050405020304" pitchFamily="18" charset="0"/>
                        </a:rPr>
                        <a:t>TOTAL</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33 minutos</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3</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0</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1</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2</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1</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es-PE" sz="800" b="1" u="none" strike="noStrike" dirty="0">
                          <a:effectLst/>
                          <a:latin typeface="Times New Roman" panose="02020603050405020304" pitchFamily="18" charset="0"/>
                          <a:cs typeface="Times New Roman" panose="02020603050405020304" pitchFamily="18" charset="0"/>
                        </a:rPr>
                        <a:t> </a:t>
                      </a:r>
                      <a:endParaRPr lang="es-MX" sz="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MX"/>
                    </a:p>
                  </a:txBody>
                  <a:tcPr/>
                </a:tc>
                <a:extLst>
                  <a:ext uri="{0D108BD9-81ED-4DB2-BD59-A6C34878D82A}">
                    <a16:rowId xmlns:a16="http://schemas.microsoft.com/office/drawing/2014/main" val="248112801"/>
                  </a:ext>
                </a:extLst>
              </a:tr>
            </a:tbl>
          </a:graphicData>
        </a:graphic>
      </p:graphicFrame>
      <p:sp>
        <p:nvSpPr>
          <p:cNvPr id="14" name="Elipse 13"/>
          <p:cNvSpPr/>
          <p:nvPr/>
        </p:nvSpPr>
        <p:spPr>
          <a:xfrm>
            <a:off x="5547403" y="2676902"/>
            <a:ext cx="180839" cy="182063"/>
          </a:xfrm>
          <a:prstGeom prst="ellipse">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
        <p:nvSpPr>
          <p:cNvPr id="15" name="Flecha derecha 14"/>
          <p:cNvSpPr/>
          <p:nvPr/>
        </p:nvSpPr>
        <p:spPr>
          <a:xfrm>
            <a:off x="6039713" y="2672124"/>
            <a:ext cx="255270" cy="215175"/>
          </a:xfrm>
          <a:prstGeom prst="right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
        <p:nvSpPr>
          <p:cNvPr id="16" name="Retraso 15"/>
          <p:cNvSpPr/>
          <p:nvPr/>
        </p:nvSpPr>
        <p:spPr>
          <a:xfrm>
            <a:off x="6544491" y="2690313"/>
            <a:ext cx="182879" cy="178796"/>
          </a:xfrm>
          <a:prstGeom prst="flowChartDelay">
            <a:avLst/>
          </a:prstGeom>
          <a:solidFill>
            <a:schemeClr val="bg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
        <p:nvSpPr>
          <p:cNvPr id="17" name="Rectángulo 16"/>
          <p:cNvSpPr/>
          <p:nvPr/>
        </p:nvSpPr>
        <p:spPr>
          <a:xfrm>
            <a:off x="6992437" y="2687046"/>
            <a:ext cx="185601" cy="182063"/>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
        <p:nvSpPr>
          <p:cNvPr id="18" name="Triángulo isósceles 17"/>
          <p:cNvSpPr/>
          <p:nvPr/>
        </p:nvSpPr>
        <p:spPr>
          <a:xfrm rot="10800000">
            <a:off x="7392766" y="2680143"/>
            <a:ext cx="255270" cy="182063"/>
          </a:xfrm>
          <a:prstGeom prst="triangle">
            <a:avLst/>
          </a:prstGeom>
          <a:solidFill>
            <a:srgbClr val="BB78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endParaRPr lang="es-MX"/>
          </a:p>
        </p:txBody>
      </p:sp>
      <p:sp>
        <p:nvSpPr>
          <p:cNvPr id="19" name="Elipse 18"/>
          <p:cNvSpPr/>
          <p:nvPr/>
        </p:nvSpPr>
        <p:spPr>
          <a:xfrm>
            <a:off x="5604986" y="2956442"/>
            <a:ext cx="121920" cy="114300"/>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0" name="Elipse 19"/>
          <p:cNvSpPr/>
          <p:nvPr/>
        </p:nvSpPr>
        <p:spPr>
          <a:xfrm>
            <a:off x="6574970" y="3095205"/>
            <a:ext cx="121920" cy="114300"/>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1" name="Elipse 20"/>
          <p:cNvSpPr/>
          <p:nvPr/>
        </p:nvSpPr>
        <p:spPr>
          <a:xfrm>
            <a:off x="5604986" y="3299772"/>
            <a:ext cx="121920" cy="114300"/>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2" name="Elipse 21"/>
          <p:cNvSpPr/>
          <p:nvPr/>
        </p:nvSpPr>
        <p:spPr>
          <a:xfrm>
            <a:off x="7013667" y="3488171"/>
            <a:ext cx="121920" cy="114300"/>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3" name="Elipse 22"/>
          <p:cNvSpPr/>
          <p:nvPr/>
        </p:nvSpPr>
        <p:spPr>
          <a:xfrm>
            <a:off x="5604986" y="3690570"/>
            <a:ext cx="121920" cy="114300"/>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4" name="Elipse 23"/>
          <p:cNvSpPr/>
          <p:nvPr/>
        </p:nvSpPr>
        <p:spPr>
          <a:xfrm>
            <a:off x="7013667" y="3894950"/>
            <a:ext cx="121920" cy="114300"/>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25" name="Elipse 24"/>
          <p:cNvSpPr/>
          <p:nvPr/>
        </p:nvSpPr>
        <p:spPr>
          <a:xfrm>
            <a:off x="7459441" y="4072838"/>
            <a:ext cx="121920" cy="114300"/>
          </a:xfrm>
          <a:prstGeom prst="ellipse">
            <a:avLst/>
          </a:prstGeom>
          <a:solidFill>
            <a:srgbClr val="C000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Tree>
    <p:extLst>
      <p:ext uri="{BB962C8B-B14F-4D97-AF65-F5344CB8AC3E}">
        <p14:creationId xmlns:p14="http://schemas.microsoft.com/office/powerpoint/2010/main" val="3727228110"/>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SENATI">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2266</TotalTime>
  <Words>1852</Words>
  <Application>Microsoft Office PowerPoint</Application>
  <PresentationFormat>Presentación en pantalla (16:9)</PresentationFormat>
  <Paragraphs>534</Paragraphs>
  <Slides>20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.AppleSystemUIFont</vt:lpstr>
      <vt:lpstr>Arial</vt:lpstr>
      <vt:lpstr>Calibri</vt:lpstr>
      <vt:lpstr>Eurostile</vt:lpstr>
      <vt:lpstr>Segoe UI</vt:lpstr>
      <vt:lpstr>Times New Roman</vt:lpstr>
      <vt:lpstr>SENATI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dc:creator>
  <cp:lastModifiedBy>Usuario de Windows</cp:lastModifiedBy>
  <cp:revision>226</cp:revision>
  <dcterms:created xsi:type="dcterms:W3CDTF">2017-10-02T17:49:11Z</dcterms:created>
  <dcterms:modified xsi:type="dcterms:W3CDTF">2021-11-28T23:51:52Z</dcterms:modified>
</cp:coreProperties>
</file>